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79" r:id="rId2"/>
    <p:sldId id="341" r:id="rId3"/>
    <p:sldId id="399" r:id="rId4"/>
    <p:sldId id="372" r:id="rId5"/>
    <p:sldId id="400" r:id="rId6"/>
    <p:sldId id="401" r:id="rId7"/>
    <p:sldId id="384" r:id="rId8"/>
    <p:sldId id="402" r:id="rId9"/>
    <p:sldId id="403" r:id="rId10"/>
    <p:sldId id="404" r:id="rId11"/>
    <p:sldId id="405" r:id="rId12"/>
    <p:sldId id="406" r:id="rId13"/>
    <p:sldId id="407" r:id="rId14"/>
    <p:sldId id="408" r:id="rId15"/>
    <p:sldId id="410" r:id="rId16"/>
    <p:sldId id="411" r:id="rId17"/>
    <p:sldId id="412" r:id="rId18"/>
    <p:sldId id="413" r:id="rId19"/>
    <p:sldId id="414" r:id="rId20"/>
    <p:sldId id="415" r:id="rId21"/>
    <p:sldId id="416" r:id="rId22"/>
    <p:sldId id="4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843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9D73A4-5EFA-4786-B9E2-B1569836A9D9}" v="1" dt="2023-11-30T15:06:17.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94712" autoAdjust="0"/>
  </p:normalViewPr>
  <p:slideViewPr>
    <p:cSldViewPr snapToGrid="0">
      <p:cViewPr varScale="1">
        <p:scale>
          <a:sx n="106" d="100"/>
          <a:sy n="106"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2E604-4027-4B1A-BDC6-E3E0678C38EA}" type="datetimeFigureOut">
              <a:rPr lang="en-GB" smtClean="0"/>
              <a:t>12/05/2026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5B68-9CAF-4E47-9DD8-C2FD48C6C241}" type="slidenum">
              <a:rPr lang="en-GB" smtClean="0"/>
              <a:t>‹#›</a:t>
            </a:fld>
            <a:endParaRPr lang="en-GB"/>
          </a:p>
        </p:txBody>
      </p:sp>
    </p:spTree>
    <p:extLst>
      <p:ext uri="{BB962C8B-B14F-4D97-AF65-F5344CB8AC3E}">
        <p14:creationId xmlns:p14="http://schemas.microsoft.com/office/powerpoint/2010/main" val="213022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A7B8C-3AC9-2D4A-B2EE-B2639BD9AFE3}" type="slidenum">
              <a:rPr lang="en-US" smtClean="0"/>
              <a:t>1</a:t>
            </a:fld>
            <a:endParaRPr lang="en-US"/>
          </a:p>
        </p:txBody>
      </p:sp>
    </p:spTree>
    <p:extLst>
      <p:ext uri="{BB962C8B-B14F-4D97-AF65-F5344CB8AC3E}">
        <p14:creationId xmlns:p14="http://schemas.microsoft.com/office/powerpoint/2010/main" val="13071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26DA7B8C-3AC9-2D4A-B2EE-B2639BD9AFE3}" type="slidenum">
              <a:rPr lang="en-US" smtClean="0"/>
              <a:t>3</a:t>
            </a:fld>
            <a:endParaRPr lang="en-US"/>
          </a:p>
        </p:txBody>
      </p:sp>
    </p:spTree>
    <p:extLst>
      <p:ext uri="{BB962C8B-B14F-4D97-AF65-F5344CB8AC3E}">
        <p14:creationId xmlns:p14="http://schemas.microsoft.com/office/powerpoint/2010/main" val="238929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FD552-725F-0511-952F-88DE5CE2E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CC1B15-C83A-9C37-0341-B8A9A70280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89325E-1C97-876D-9BBC-3BCBA30FFF3C}"/>
              </a:ext>
            </a:extLst>
          </p:cNvPr>
          <p:cNvSpPr>
            <a:spLocks noGrp="1"/>
          </p:cNvSpPr>
          <p:nvPr>
            <p:ph type="dt" sz="half" idx="10"/>
          </p:nvPr>
        </p:nvSpPr>
        <p:spPr/>
        <p:txBody>
          <a:bodyPr/>
          <a:lstStyle/>
          <a:p>
            <a:fld id="{85725B10-3D6D-4BAC-BA6E-14056D8D5F44}" type="datetimeFigureOut">
              <a:rPr lang="en-GB" smtClean="0"/>
              <a:t>12/05/2026</a:t>
            </a:fld>
            <a:endParaRPr lang="en-GB"/>
          </a:p>
        </p:txBody>
      </p:sp>
      <p:sp>
        <p:nvSpPr>
          <p:cNvPr id="5" name="Footer Placeholder 4">
            <a:extLst>
              <a:ext uri="{FF2B5EF4-FFF2-40B4-BE49-F238E27FC236}">
                <a16:creationId xmlns:a16="http://schemas.microsoft.com/office/drawing/2014/main" id="{DF825114-D3B0-BC6A-390F-41E451242F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04592C-6551-1B72-B22E-3B584133B33C}"/>
              </a:ext>
            </a:extLst>
          </p:cNvPr>
          <p:cNvSpPr>
            <a:spLocks noGrp="1"/>
          </p:cNvSpPr>
          <p:nvPr>
            <p:ph type="sldNum" sz="quarter" idx="12"/>
          </p:nvPr>
        </p:nvSpPr>
        <p:spPr/>
        <p:txBody>
          <a:bodyPr/>
          <a:lstStyle/>
          <a:p>
            <a:fld id="{E368281C-294E-4415-BD6D-82F888422FA8}" type="slidenum">
              <a:rPr lang="en-GB" smtClean="0"/>
              <a:t>‹#›</a:t>
            </a:fld>
            <a:endParaRPr lang="en-GB"/>
          </a:p>
        </p:txBody>
      </p:sp>
    </p:spTree>
    <p:extLst>
      <p:ext uri="{BB962C8B-B14F-4D97-AF65-F5344CB8AC3E}">
        <p14:creationId xmlns:p14="http://schemas.microsoft.com/office/powerpoint/2010/main" val="92785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4503-66DF-9DDE-1880-ED04362D5A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3BE37B-7989-F51C-6C3D-7EFFE1E5A6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042038-69A7-2A85-3251-2FA2FD8FE44A}"/>
              </a:ext>
            </a:extLst>
          </p:cNvPr>
          <p:cNvSpPr>
            <a:spLocks noGrp="1"/>
          </p:cNvSpPr>
          <p:nvPr>
            <p:ph type="dt" sz="half" idx="10"/>
          </p:nvPr>
        </p:nvSpPr>
        <p:spPr/>
        <p:txBody>
          <a:bodyPr/>
          <a:lstStyle/>
          <a:p>
            <a:fld id="{85725B10-3D6D-4BAC-BA6E-14056D8D5F44}" type="datetimeFigureOut">
              <a:rPr lang="en-GB" smtClean="0"/>
              <a:t>12/05/2026</a:t>
            </a:fld>
            <a:endParaRPr lang="en-GB"/>
          </a:p>
        </p:txBody>
      </p:sp>
      <p:sp>
        <p:nvSpPr>
          <p:cNvPr id="5" name="Footer Placeholder 4">
            <a:extLst>
              <a:ext uri="{FF2B5EF4-FFF2-40B4-BE49-F238E27FC236}">
                <a16:creationId xmlns:a16="http://schemas.microsoft.com/office/drawing/2014/main" id="{CD3D40A5-30C3-351D-37CD-32BB442EC3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B9E7C2-DE5E-EEC6-EA4D-FF8591DF5AAF}"/>
              </a:ext>
            </a:extLst>
          </p:cNvPr>
          <p:cNvSpPr>
            <a:spLocks noGrp="1"/>
          </p:cNvSpPr>
          <p:nvPr>
            <p:ph type="sldNum" sz="quarter" idx="12"/>
          </p:nvPr>
        </p:nvSpPr>
        <p:spPr/>
        <p:txBody>
          <a:bodyPr/>
          <a:lstStyle/>
          <a:p>
            <a:fld id="{E368281C-294E-4415-BD6D-82F888422FA8}" type="slidenum">
              <a:rPr lang="en-GB" smtClean="0"/>
              <a:t>‹#›</a:t>
            </a:fld>
            <a:endParaRPr lang="en-GB"/>
          </a:p>
        </p:txBody>
      </p:sp>
    </p:spTree>
    <p:extLst>
      <p:ext uri="{BB962C8B-B14F-4D97-AF65-F5344CB8AC3E}">
        <p14:creationId xmlns:p14="http://schemas.microsoft.com/office/powerpoint/2010/main" val="153427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33E291-AC12-2AA4-3BED-A87728FFAB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0CB017-28AA-1B2D-0EC4-6934599608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205879-590B-E49F-02CA-897DFED497AF}"/>
              </a:ext>
            </a:extLst>
          </p:cNvPr>
          <p:cNvSpPr>
            <a:spLocks noGrp="1"/>
          </p:cNvSpPr>
          <p:nvPr>
            <p:ph type="dt" sz="half" idx="10"/>
          </p:nvPr>
        </p:nvSpPr>
        <p:spPr/>
        <p:txBody>
          <a:bodyPr/>
          <a:lstStyle/>
          <a:p>
            <a:fld id="{85725B10-3D6D-4BAC-BA6E-14056D8D5F44}" type="datetimeFigureOut">
              <a:rPr lang="en-GB" smtClean="0"/>
              <a:t>12/05/2026</a:t>
            </a:fld>
            <a:endParaRPr lang="en-GB"/>
          </a:p>
        </p:txBody>
      </p:sp>
      <p:sp>
        <p:nvSpPr>
          <p:cNvPr id="5" name="Footer Placeholder 4">
            <a:extLst>
              <a:ext uri="{FF2B5EF4-FFF2-40B4-BE49-F238E27FC236}">
                <a16:creationId xmlns:a16="http://schemas.microsoft.com/office/drawing/2014/main" id="{74F6F18E-84CF-B636-8014-03F7D0D35C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26034E-FDED-EAE2-D641-F5CBF8A93C7A}"/>
              </a:ext>
            </a:extLst>
          </p:cNvPr>
          <p:cNvSpPr>
            <a:spLocks noGrp="1"/>
          </p:cNvSpPr>
          <p:nvPr>
            <p:ph type="sldNum" sz="quarter" idx="12"/>
          </p:nvPr>
        </p:nvSpPr>
        <p:spPr/>
        <p:txBody>
          <a:bodyPr/>
          <a:lstStyle/>
          <a:p>
            <a:fld id="{E368281C-294E-4415-BD6D-82F888422FA8}" type="slidenum">
              <a:rPr lang="en-GB" smtClean="0"/>
              <a:t>‹#›</a:t>
            </a:fld>
            <a:endParaRPr lang="en-GB"/>
          </a:p>
        </p:txBody>
      </p:sp>
    </p:spTree>
    <p:extLst>
      <p:ext uri="{BB962C8B-B14F-4D97-AF65-F5344CB8AC3E}">
        <p14:creationId xmlns:p14="http://schemas.microsoft.com/office/powerpoint/2010/main" val="177624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491888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3429000"/>
          </a:xfrm>
          <a:solidFill>
            <a:schemeClr val="tx1"/>
          </a:solidFill>
          <a:ln>
            <a:noFill/>
          </a:ln>
        </p:spPr>
        <p:txBody>
          <a:bodyPr/>
          <a:lstStyle/>
          <a:p>
            <a:endParaRPr lang="en-US"/>
          </a:p>
        </p:txBody>
      </p:sp>
      <p:sp>
        <p:nvSpPr>
          <p:cNvPr id="8" name="Picture Placeholder 6"/>
          <p:cNvSpPr>
            <a:spLocks noGrp="1"/>
          </p:cNvSpPr>
          <p:nvPr>
            <p:ph type="pic" sz="quarter" idx="11"/>
          </p:nvPr>
        </p:nvSpPr>
        <p:spPr>
          <a:xfrm>
            <a:off x="6096000" y="3429000"/>
            <a:ext cx="6096000" cy="3429000"/>
          </a:xfrm>
          <a:solidFill>
            <a:schemeClr val="tx1"/>
          </a:solidFill>
          <a:ln>
            <a:noFill/>
          </a:ln>
        </p:spPr>
        <p:txBody>
          <a:bodyPr/>
          <a:lstStyle/>
          <a:p>
            <a:endParaRPr lang="en-US"/>
          </a:p>
        </p:txBody>
      </p:sp>
    </p:spTree>
    <p:extLst>
      <p:ext uri="{BB962C8B-B14F-4D97-AF65-F5344CB8AC3E}">
        <p14:creationId xmlns:p14="http://schemas.microsoft.com/office/powerpoint/2010/main" val="2121764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8" name="Rectangle 7"/>
          <p:cNvSpPr/>
          <p:nvPr userDrawn="1"/>
        </p:nvSpPr>
        <p:spPr>
          <a:xfrm>
            <a:off x="5892800" y="0"/>
            <a:ext cx="6299200" cy="685800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6756400" y="914400"/>
            <a:ext cx="4572000" cy="3383280"/>
          </a:xfrm>
          <a:solidFill>
            <a:schemeClr val="tx1"/>
          </a:solidFill>
        </p:spPr>
        <p:txBody>
          <a:bodyPr/>
          <a:lstStyle/>
          <a:p>
            <a:endParaRPr lang="en-US"/>
          </a:p>
        </p:txBody>
      </p:sp>
    </p:spTree>
    <p:extLst>
      <p:ext uri="{BB962C8B-B14F-4D97-AF65-F5344CB8AC3E}">
        <p14:creationId xmlns:p14="http://schemas.microsoft.com/office/powerpoint/2010/main" val="299519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3429000"/>
          </a:xfrm>
          <a:solidFill>
            <a:schemeClr val="tx1"/>
          </a:solidFill>
          <a:ln>
            <a:noFill/>
          </a:ln>
        </p:spPr>
        <p:txBody>
          <a:bodyPr/>
          <a:lstStyle/>
          <a:p>
            <a:endParaRPr lang="en-US"/>
          </a:p>
        </p:txBody>
      </p:sp>
      <p:sp>
        <p:nvSpPr>
          <p:cNvPr id="8" name="Picture Placeholder 6"/>
          <p:cNvSpPr>
            <a:spLocks noGrp="1"/>
          </p:cNvSpPr>
          <p:nvPr>
            <p:ph type="pic" sz="quarter" idx="11"/>
          </p:nvPr>
        </p:nvSpPr>
        <p:spPr>
          <a:xfrm>
            <a:off x="0" y="3429000"/>
            <a:ext cx="6096000" cy="3429000"/>
          </a:xfrm>
          <a:solidFill>
            <a:schemeClr val="accent1"/>
          </a:solidFill>
          <a:ln>
            <a:noFill/>
          </a:ln>
        </p:spPr>
        <p:txBody>
          <a:bodyPr/>
          <a:lstStyle/>
          <a:p>
            <a:endParaRPr lang="en-US"/>
          </a:p>
        </p:txBody>
      </p:sp>
    </p:spTree>
    <p:extLst>
      <p:ext uri="{BB962C8B-B14F-4D97-AF65-F5344CB8AC3E}">
        <p14:creationId xmlns:p14="http://schemas.microsoft.com/office/powerpoint/2010/main" val="418882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EBB6-CC5F-F6AC-B370-AB2E4860E5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556E79-5C87-84A8-2C47-52B26C7FB1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568A37-1164-3902-CF01-55D16B818DBC}"/>
              </a:ext>
            </a:extLst>
          </p:cNvPr>
          <p:cNvSpPr>
            <a:spLocks noGrp="1"/>
          </p:cNvSpPr>
          <p:nvPr>
            <p:ph type="dt" sz="half" idx="10"/>
          </p:nvPr>
        </p:nvSpPr>
        <p:spPr/>
        <p:txBody>
          <a:bodyPr/>
          <a:lstStyle/>
          <a:p>
            <a:fld id="{85725B10-3D6D-4BAC-BA6E-14056D8D5F44}" type="datetimeFigureOut">
              <a:rPr lang="en-GB" smtClean="0"/>
              <a:t>12/05/2026</a:t>
            </a:fld>
            <a:endParaRPr lang="en-GB"/>
          </a:p>
        </p:txBody>
      </p:sp>
      <p:sp>
        <p:nvSpPr>
          <p:cNvPr id="5" name="Footer Placeholder 4">
            <a:extLst>
              <a:ext uri="{FF2B5EF4-FFF2-40B4-BE49-F238E27FC236}">
                <a16:creationId xmlns:a16="http://schemas.microsoft.com/office/drawing/2014/main" id="{59C1E073-F314-488F-602E-99165B433D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BFB832-A963-B01E-C498-E57A668537C5}"/>
              </a:ext>
            </a:extLst>
          </p:cNvPr>
          <p:cNvSpPr>
            <a:spLocks noGrp="1"/>
          </p:cNvSpPr>
          <p:nvPr>
            <p:ph type="sldNum" sz="quarter" idx="12"/>
          </p:nvPr>
        </p:nvSpPr>
        <p:spPr/>
        <p:txBody>
          <a:bodyPr/>
          <a:lstStyle/>
          <a:p>
            <a:fld id="{E368281C-294E-4415-BD6D-82F888422FA8}" type="slidenum">
              <a:rPr lang="en-GB" smtClean="0"/>
              <a:t>‹#›</a:t>
            </a:fld>
            <a:endParaRPr lang="en-GB"/>
          </a:p>
        </p:txBody>
      </p:sp>
    </p:spTree>
    <p:extLst>
      <p:ext uri="{BB962C8B-B14F-4D97-AF65-F5344CB8AC3E}">
        <p14:creationId xmlns:p14="http://schemas.microsoft.com/office/powerpoint/2010/main" val="46305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FC4F-06CC-BFCC-03A4-6E3AA73FF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1140D7-2EF3-0641-ADBB-54A86D25A6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3F108B-F4AB-F6A1-82F6-66F336A42A4C}"/>
              </a:ext>
            </a:extLst>
          </p:cNvPr>
          <p:cNvSpPr>
            <a:spLocks noGrp="1"/>
          </p:cNvSpPr>
          <p:nvPr>
            <p:ph type="dt" sz="half" idx="10"/>
          </p:nvPr>
        </p:nvSpPr>
        <p:spPr/>
        <p:txBody>
          <a:bodyPr/>
          <a:lstStyle/>
          <a:p>
            <a:fld id="{85725B10-3D6D-4BAC-BA6E-14056D8D5F44}" type="datetimeFigureOut">
              <a:rPr lang="en-GB" smtClean="0"/>
              <a:t>12/05/2026</a:t>
            </a:fld>
            <a:endParaRPr lang="en-GB"/>
          </a:p>
        </p:txBody>
      </p:sp>
      <p:sp>
        <p:nvSpPr>
          <p:cNvPr id="5" name="Footer Placeholder 4">
            <a:extLst>
              <a:ext uri="{FF2B5EF4-FFF2-40B4-BE49-F238E27FC236}">
                <a16:creationId xmlns:a16="http://schemas.microsoft.com/office/drawing/2014/main" id="{0BBB9130-87F4-615B-3408-000C389777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7D00C7-7F03-136D-06FF-AD2019D4F0F7}"/>
              </a:ext>
            </a:extLst>
          </p:cNvPr>
          <p:cNvSpPr>
            <a:spLocks noGrp="1"/>
          </p:cNvSpPr>
          <p:nvPr>
            <p:ph type="sldNum" sz="quarter" idx="12"/>
          </p:nvPr>
        </p:nvSpPr>
        <p:spPr/>
        <p:txBody>
          <a:bodyPr/>
          <a:lstStyle/>
          <a:p>
            <a:fld id="{E368281C-294E-4415-BD6D-82F888422FA8}" type="slidenum">
              <a:rPr lang="en-GB" smtClean="0"/>
              <a:t>‹#›</a:t>
            </a:fld>
            <a:endParaRPr lang="en-GB"/>
          </a:p>
        </p:txBody>
      </p:sp>
    </p:spTree>
    <p:extLst>
      <p:ext uri="{BB962C8B-B14F-4D97-AF65-F5344CB8AC3E}">
        <p14:creationId xmlns:p14="http://schemas.microsoft.com/office/powerpoint/2010/main" val="386381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3812-E56F-F753-CC19-A66FC6DC0B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8E3920-3C45-6AAC-0C5C-64B63E5ED0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0AFAEC-353C-894F-76E2-009423FC8C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870262-ED2A-B640-C0CC-14304D4521C8}"/>
              </a:ext>
            </a:extLst>
          </p:cNvPr>
          <p:cNvSpPr>
            <a:spLocks noGrp="1"/>
          </p:cNvSpPr>
          <p:nvPr>
            <p:ph type="dt" sz="half" idx="10"/>
          </p:nvPr>
        </p:nvSpPr>
        <p:spPr/>
        <p:txBody>
          <a:bodyPr/>
          <a:lstStyle/>
          <a:p>
            <a:fld id="{85725B10-3D6D-4BAC-BA6E-14056D8D5F44}" type="datetimeFigureOut">
              <a:rPr lang="en-GB" smtClean="0"/>
              <a:t>12/05/2026</a:t>
            </a:fld>
            <a:endParaRPr lang="en-GB"/>
          </a:p>
        </p:txBody>
      </p:sp>
      <p:sp>
        <p:nvSpPr>
          <p:cNvPr id="6" name="Footer Placeholder 5">
            <a:extLst>
              <a:ext uri="{FF2B5EF4-FFF2-40B4-BE49-F238E27FC236}">
                <a16:creationId xmlns:a16="http://schemas.microsoft.com/office/drawing/2014/main" id="{4E596CDD-AD32-13E3-916F-68A5E508E7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7FDA92-697A-77E7-AC22-A94A06DE041F}"/>
              </a:ext>
            </a:extLst>
          </p:cNvPr>
          <p:cNvSpPr>
            <a:spLocks noGrp="1"/>
          </p:cNvSpPr>
          <p:nvPr>
            <p:ph type="sldNum" sz="quarter" idx="12"/>
          </p:nvPr>
        </p:nvSpPr>
        <p:spPr/>
        <p:txBody>
          <a:bodyPr/>
          <a:lstStyle/>
          <a:p>
            <a:fld id="{E368281C-294E-4415-BD6D-82F888422FA8}" type="slidenum">
              <a:rPr lang="en-GB" smtClean="0"/>
              <a:t>‹#›</a:t>
            </a:fld>
            <a:endParaRPr lang="en-GB"/>
          </a:p>
        </p:txBody>
      </p:sp>
    </p:spTree>
    <p:extLst>
      <p:ext uri="{BB962C8B-B14F-4D97-AF65-F5344CB8AC3E}">
        <p14:creationId xmlns:p14="http://schemas.microsoft.com/office/powerpoint/2010/main" val="168691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18FF-A044-CD86-CFB7-114FF434B3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2830CC-36E4-E089-E525-AE4DA4E18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6AD346-DBB1-FD80-6F44-C9E808875E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B7EBDE-25AB-1079-E4B4-840110BDD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BF39CB-5B11-377B-44E9-B589B58B07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896233-444A-4B85-9B30-6264D44512D4}"/>
              </a:ext>
            </a:extLst>
          </p:cNvPr>
          <p:cNvSpPr>
            <a:spLocks noGrp="1"/>
          </p:cNvSpPr>
          <p:nvPr>
            <p:ph type="dt" sz="half" idx="10"/>
          </p:nvPr>
        </p:nvSpPr>
        <p:spPr/>
        <p:txBody>
          <a:bodyPr/>
          <a:lstStyle/>
          <a:p>
            <a:fld id="{85725B10-3D6D-4BAC-BA6E-14056D8D5F44}" type="datetimeFigureOut">
              <a:rPr lang="en-GB" smtClean="0"/>
              <a:t>12/05/2026</a:t>
            </a:fld>
            <a:endParaRPr lang="en-GB"/>
          </a:p>
        </p:txBody>
      </p:sp>
      <p:sp>
        <p:nvSpPr>
          <p:cNvPr id="8" name="Footer Placeholder 7">
            <a:extLst>
              <a:ext uri="{FF2B5EF4-FFF2-40B4-BE49-F238E27FC236}">
                <a16:creationId xmlns:a16="http://schemas.microsoft.com/office/drawing/2014/main" id="{F5649DD5-09F1-A141-9556-02FC93097F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9F0BCD-0853-966E-E4BE-66C8EDDC69D0}"/>
              </a:ext>
            </a:extLst>
          </p:cNvPr>
          <p:cNvSpPr>
            <a:spLocks noGrp="1"/>
          </p:cNvSpPr>
          <p:nvPr>
            <p:ph type="sldNum" sz="quarter" idx="12"/>
          </p:nvPr>
        </p:nvSpPr>
        <p:spPr/>
        <p:txBody>
          <a:bodyPr/>
          <a:lstStyle/>
          <a:p>
            <a:fld id="{E368281C-294E-4415-BD6D-82F888422FA8}" type="slidenum">
              <a:rPr lang="en-GB" smtClean="0"/>
              <a:t>‹#›</a:t>
            </a:fld>
            <a:endParaRPr lang="en-GB"/>
          </a:p>
        </p:txBody>
      </p:sp>
    </p:spTree>
    <p:extLst>
      <p:ext uri="{BB962C8B-B14F-4D97-AF65-F5344CB8AC3E}">
        <p14:creationId xmlns:p14="http://schemas.microsoft.com/office/powerpoint/2010/main" val="145667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F50E-C440-A489-74B3-3CE5C2616D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D9BB7D-5E9D-5F62-443E-588903E063B0}"/>
              </a:ext>
            </a:extLst>
          </p:cNvPr>
          <p:cNvSpPr>
            <a:spLocks noGrp="1"/>
          </p:cNvSpPr>
          <p:nvPr>
            <p:ph type="dt" sz="half" idx="10"/>
          </p:nvPr>
        </p:nvSpPr>
        <p:spPr/>
        <p:txBody>
          <a:bodyPr/>
          <a:lstStyle/>
          <a:p>
            <a:fld id="{85725B10-3D6D-4BAC-BA6E-14056D8D5F44}" type="datetimeFigureOut">
              <a:rPr lang="en-GB" smtClean="0"/>
              <a:t>12/05/2026</a:t>
            </a:fld>
            <a:endParaRPr lang="en-GB"/>
          </a:p>
        </p:txBody>
      </p:sp>
      <p:sp>
        <p:nvSpPr>
          <p:cNvPr id="4" name="Footer Placeholder 3">
            <a:extLst>
              <a:ext uri="{FF2B5EF4-FFF2-40B4-BE49-F238E27FC236}">
                <a16:creationId xmlns:a16="http://schemas.microsoft.com/office/drawing/2014/main" id="{81F5584A-EBB3-AB11-7AF6-87ECE565C9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C26CD2-0EE2-CFC5-745E-ED594DDDA4F7}"/>
              </a:ext>
            </a:extLst>
          </p:cNvPr>
          <p:cNvSpPr>
            <a:spLocks noGrp="1"/>
          </p:cNvSpPr>
          <p:nvPr>
            <p:ph type="sldNum" sz="quarter" idx="12"/>
          </p:nvPr>
        </p:nvSpPr>
        <p:spPr/>
        <p:txBody>
          <a:bodyPr/>
          <a:lstStyle/>
          <a:p>
            <a:fld id="{E368281C-294E-4415-BD6D-82F888422FA8}" type="slidenum">
              <a:rPr lang="en-GB" smtClean="0"/>
              <a:t>‹#›</a:t>
            </a:fld>
            <a:endParaRPr lang="en-GB"/>
          </a:p>
        </p:txBody>
      </p:sp>
    </p:spTree>
    <p:extLst>
      <p:ext uri="{BB962C8B-B14F-4D97-AF65-F5344CB8AC3E}">
        <p14:creationId xmlns:p14="http://schemas.microsoft.com/office/powerpoint/2010/main" val="195078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C8C43F-5529-70CC-0AF0-E12FC28A7D38}"/>
              </a:ext>
            </a:extLst>
          </p:cNvPr>
          <p:cNvSpPr>
            <a:spLocks noGrp="1"/>
          </p:cNvSpPr>
          <p:nvPr>
            <p:ph type="dt" sz="half" idx="10"/>
          </p:nvPr>
        </p:nvSpPr>
        <p:spPr/>
        <p:txBody>
          <a:bodyPr/>
          <a:lstStyle/>
          <a:p>
            <a:fld id="{85725B10-3D6D-4BAC-BA6E-14056D8D5F44}" type="datetimeFigureOut">
              <a:rPr lang="en-GB" smtClean="0"/>
              <a:t>12/05/2026</a:t>
            </a:fld>
            <a:endParaRPr lang="en-GB"/>
          </a:p>
        </p:txBody>
      </p:sp>
      <p:sp>
        <p:nvSpPr>
          <p:cNvPr id="3" name="Footer Placeholder 2">
            <a:extLst>
              <a:ext uri="{FF2B5EF4-FFF2-40B4-BE49-F238E27FC236}">
                <a16:creationId xmlns:a16="http://schemas.microsoft.com/office/drawing/2014/main" id="{0D3E4CF6-BA8D-B728-9336-A37397C090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545CD0-741B-378C-461E-2AF7413A7AD9}"/>
              </a:ext>
            </a:extLst>
          </p:cNvPr>
          <p:cNvSpPr>
            <a:spLocks noGrp="1"/>
          </p:cNvSpPr>
          <p:nvPr>
            <p:ph type="sldNum" sz="quarter" idx="12"/>
          </p:nvPr>
        </p:nvSpPr>
        <p:spPr/>
        <p:txBody>
          <a:bodyPr/>
          <a:lstStyle/>
          <a:p>
            <a:fld id="{E368281C-294E-4415-BD6D-82F888422FA8}" type="slidenum">
              <a:rPr lang="en-GB" smtClean="0"/>
              <a:t>‹#›</a:t>
            </a:fld>
            <a:endParaRPr lang="en-GB"/>
          </a:p>
        </p:txBody>
      </p:sp>
    </p:spTree>
    <p:extLst>
      <p:ext uri="{BB962C8B-B14F-4D97-AF65-F5344CB8AC3E}">
        <p14:creationId xmlns:p14="http://schemas.microsoft.com/office/powerpoint/2010/main" val="305249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03BC-37BB-EEC3-54E1-50AF5C6098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167822-8E87-272E-E3E9-E5FA4FFB4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CAF259-E2EB-EC9C-63F5-6C2F1854E1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9CABED-D064-A2F5-0258-E6F8FC7AC42B}"/>
              </a:ext>
            </a:extLst>
          </p:cNvPr>
          <p:cNvSpPr>
            <a:spLocks noGrp="1"/>
          </p:cNvSpPr>
          <p:nvPr>
            <p:ph type="dt" sz="half" idx="10"/>
          </p:nvPr>
        </p:nvSpPr>
        <p:spPr/>
        <p:txBody>
          <a:bodyPr/>
          <a:lstStyle/>
          <a:p>
            <a:fld id="{85725B10-3D6D-4BAC-BA6E-14056D8D5F44}" type="datetimeFigureOut">
              <a:rPr lang="en-GB" smtClean="0"/>
              <a:t>12/05/2026</a:t>
            </a:fld>
            <a:endParaRPr lang="en-GB"/>
          </a:p>
        </p:txBody>
      </p:sp>
      <p:sp>
        <p:nvSpPr>
          <p:cNvPr id="6" name="Footer Placeholder 5">
            <a:extLst>
              <a:ext uri="{FF2B5EF4-FFF2-40B4-BE49-F238E27FC236}">
                <a16:creationId xmlns:a16="http://schemas.microsoft.com/office/drawing/2014/main" id="{931179E9-0155-D81D-80BF-D9BF49B339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622F86-CDAB-54EE-C3F3-5766C8F09CD9}"/>
              </a:ext>
            </a:extLst>
          </p:cNvPr>
          <p:cNvSpPr>
            <a:spLocks noGrp="1"/>
          </p:cNvSpPr>
          <p:nvPr>
            <p:ph type="sldNum" sz="quarter" idx="12"/>
          </p:nvPr>
        </p:nvSpPr>
        <p:spPr/>
        <p:txBody>
          <a:bodyPr/>
          <a:lstStyle/>
          <a:p>
            <a:fld id="{E368281C-294E-4415-BD6D-82F888422FA8}" type="slidenum">
              <a:rPr lang="en-GB" smtClean="0"/>
              <a:t>‹#›</a:t>
            </a:fld>
            <a:endParaRPr lang="en-GB"/>
          </a:p>
        </p:txBody>
      </p:sp>
    </p:spTree>
    <p:extLst>
      <p:ext uri="{BB962C8B-B14F-4D97-AF65-F5344CB8AC3E}">
        <p14:creationId xmlns:p14="http://schemas.microsoft.com/office/powerpoint/2010/main" val="291651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0700-7991-2F56-978D-C8DD74F19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9831EA-52DF-39C2-A0E3-DEA188A19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D96E4F-6AAD-E31E-2097-255BE5F73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E55938-E44C-AE78-726B-62717A936528}"/>
              </a:ext>
            </a:extLst>
          </p:cNvPr>
          <p:cNvSpPr>
            <a:spLocks noGrp="1"/>
          </p:cNvSpPr>
          <p:nvPr>
            <p:ph type="dt" sz="half" idx="10"/>
          </p:nvPr>
        </p:nvSpPr>
        <p:spPr/>
        <p:txBody>
          <a:bodyPr/>
          <a:lstStyle/>
          <a:p>
            <a:fld id="{85725B10-3D6D-4BAC-BA6E-14056D8D5F44}" type="datetimeFigureOut">
              <a:rPr lang="en-GB" smtClean="0"/>
              <a:t>12/05/2026</a:t>
            </a:fld>
            <a:endParaRPr lang="en-GB"/>
          </a:p>
        </p:txBody>
      </p:sp>
      <p:sp>
        <p:nvSpPr>
          <p:cNvPr id="6" name="Footer Placeholder 5">
            <a:extLst>
              <a:ext uri="{FF2B5EF4-FFF2-40B4-BE49-F238E27FC236}">
                <a16:creationId xmlns:a16="http://schemas.microsoft.com/office/drawing/2014/main" id="{D350470B-2D3F-C528-5E79-E9A4002D46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4AD1D0-5F24-6D7D-D9C5-9C400B2C1BAB}"/>
              </a:ext>
            </a:extLst>
          </p:cNvPr>
          <p:cNvSpPr>
            <a:spLocks noGrp="1"/>
          </p:cNvSpPr>
          <p:nvPr>
            <p:ph type="sldNum" sz="quarter" idx="12"/>
          </p:nvPr>
        </p:nvSpPr>
        <p:spPr/>
        <p:txBody>
          <a:bodyPr/>
          <a:lstStyle/>
          <a:p>
            <a:fld id="{E368281C-294E-4415-BD6D-82F888422FA8}" type="slidenum">
              <a:rPr lang="en-GB" smtClean="0"/>
              <a:t>‹#›</a:t>
            </a:fld>
            <a:endParaRPr lang="en-GB"/>
          </a:p>
        </p:txBody>
      </p:sp>
    </p:spTree>
    <p:extLst>
      <p:ext uri="{BB962C8B-B14F-4D97-AF65-F5344CB8AC3E}">
        <p14:creationId xmlns:p14="http://schemas.microsoft.com/office/powerpoint/2010/main" val="80941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93E94-AA67-6965-E523-FD4F784E87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14639D-40EB-BD02-BD25-1C3C5E891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42FA96-F9EE-0579-B889-E840E68794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25B10-3D6D-4BAC-BA6E-14056D8D5F44}" type="datetimeFigureOut">
              <a:rPr lang="en-GB" smtClean="0"/>
              <a:t>12/05/2026</a:t>
            </a:fld>
            <a:endParaRPr lang="en-GB"/>
          </a:p>
        </p:txBody>
      </p:sp>
      <p:sp>
        <p:nvSpPr>
          <p:cNvPr id="5" name="Footer Placeholder 4">
            <a:extLst>
              <a:ext uri="{FF2B5EF4-FFF2-40B4-BE49-F238E27FC236}">
                <a16:creationId xmlns:a16="http://schemas.microsoft.com/office/drawing/2014/main" id="{EA1AB2DF-308A-54AE-7205-2EE8FF0C6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6B4D63-428B-266A-76C5-44B7B5C0F3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8281C-294E-4415-BD6D-82F888422FA8}" type="slidenum">
              <a:rPr lang="en-GB" smtClean="0"/>
              <a:t>‹#›</a:t>
            </a:fld>
            <a:endParaRPr lang="en-GB"/>
          </a:p>
        </p:txBody>
      </p:sp>
    </p:spTree>
    <p:extLst>
      <p:ext uri="{BB962C8B-B14F-4D97-AF65-F5344CB8AC3E}">
        <p14:creationId xmlns:p14="http://schemas.microsoft.com/office/powerpoint/2010/main" val="3831882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039EB51A-9E19-B040-80B5-F2C740704F9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4" name="TextBox 3"/>
          <p:cNvSpPr txBox="1"/>
          <p:nvPr/>
        </p:nvSpPr>
        <p:spPr>
          <a:xfrm>
            <a:off x="3796146" y="5123144"/>
            <a:ext cx="4174836" cy="1169551"/>
          </a:xfrm>
          <a:prstGeom prst="rect">
            <a:avLst/>
          </a:prstGeom>
          <a:noFill/>
        </p:spPr>
        <p:txBody>
          <a:bodyPr wrap="square" rtlCol="0">
            <a:spAutoFit/>
          </a:bodyPr>
          <a:lstStyle/>
          <a:p>
            <a:pPr algn="ctr"/>
            <a:r>
              <a:rPr lang="en-US" sz="5400" b="1" dirty="0">
                <a:solidFill>
                  <a:schemeClr val="bg1"/>
                </a:solidFill>
                <a:latin typeface="Montserrat Semi" charset="0"/>
                <a:ea typeface="Montserrat Semi" charset="0"/>
                <a:cs typeface="Montserrat Semi" charset="0"/>
              </a:rPr>
              <a:t>GLAM DOLL</a:t>
            </a:r>
          </a:p>
          <a:p>
            <a:pPr algn="ctr"/>
            <a:r>
              <a:rPr lang="en-US" sz="1600" b="1" dirty="0">
                <a:solidFill>
                  <a:srgbClr val="21C0F8"/>
                </a:solidFill>
                <a:latin typeface="Montserrat Semi"/>
                <a:ea typeface="Montserrat Semi" charset="0"/>
                <a:cs typeface="Montserrat Semi" charset="0"/>
              </a:rPr>
              <a:t>BECAUSE YOU’RE GORGEOUS </a:t>
            </a:r>
            <a:endParaRPr lang="en-US" sz="6600" b="1" dirty="0">
              <a:solidFill>
                <a:schemeClr val="bg1"/>
              </a:solidFill>
              <a:latin typeface="Montserrat Semi" charset="0"/>
              <a:ea typeface="Montserrat Semi" charset="0"/>
              <a:cs typeface="Montserrat Semi" charset="0"/>
            </a:endParaRPr>
          </a:p>
        </p:txBody>
      </p:sp>
      <p:sp>
        <p:nvSpPr>
          <p:cNvPr id="5" name="TextBox 4"/>
          <p:cNvSpPr txBox="1"/>
          <p:nvPr/>
        </p:nvSpPr>
        <p:spPr>
          <a:xfrm>
            <a:off x="2311399" y="6267763"/>
            <a:ext cx="7569201" cy="617733"/>
          </a:xfrm>
          <a:prstGeom prst="rect">
            <a:avLst/>
          </a:prstGeom>
          <a:noFill/>
        </p:spPr>
        <p:txBody>
          <a:bodyPr wrap="square" rtlCol="0">
            <a:spAutoFit/>
          </a:bodyPr>
          <a:lstStyle/>
          <a:p>
            <a:pPr algn="ctr">
              <a:lnSpc>
                <a:spcPct val="150000"/>
              </a:lnSpc>
            </a:pPr>
            <a:r>
              <a:rPr lang="en-US" sz="1200" b="1" i="1" spc="600" dirty="0">
                <a:solidFill>
                  <a:srgbClr val="FFFF00"/>
                </a:solidFill>
                <a:latin typeface="Montserrat Semi" charset="0"/>
                <a:ea typeface="Montserrat Semi" charset="0"/>
                <a:cs typeface="Montserrat Semi" charset="0"/>
              </a:rPr>
              <a:t>POPPING PIGMENTS, PROGRESSIVE PACKAGING AND POWER PRICING </a:t>
            </a:r>
          </a:p>
        </p:txBody>
      </p:sp>
    </p:spTree>
    <p:extLst>
      <p:ext uri="{BB962C8B-B14F-4D97-AF65-F5344CB8AC3E}">
        <p14:creationId xmlns:p14="http://schemas.microsoft.com/office/powerpoint/2010/main" val="140428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FCC660-C8D1-E5DE-C748-9453A6BF5C1B}"/>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497525C-9DDA-D84E-8728-D4FA637AA499}"/>
              </a:ext>
            </a:extLst>
          </p:cNvPr>
          <p:cNvSpPr txBox="1"/>
          <p:nvPr/>
        </p:nvSpPr>
        <p:spPr>
          <a:xfrm>
            <a:off x="0" y="65021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sp>
        <p:nvSpPr>
          <p:cNvPr id="11" name="TextBox 10">
            <a:extLst>
              <a:ext uri="{FF2B5EF4-FFF2-40B4-BE49-F238E27FC236}">
                <a16:creationId xmlns:a16="http://schemas.microsoft.com/office/drawing/2014/main" id="{52DA16C8-A9FF-C64D-8D4D-CDF2DB6B74BE}"/>
              </a:ext>
            </a:extLst>
          </p:cNvPr>
          <p:cNvSpPr txBox="1"/>
          <p:nvPr/>
        </p:nvSpPr>
        <p:spPr>
          <a:xfrm>
            <a:off x="152400" y="66545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pic>
        <p:nvPicPr>
          <p:cNvPr id="15" name="Picture Placeholder 14">
            <a:extLst>
              <a:ext uri="{FF2B5EF4-FFF2-40B4-BE49-F238E27FC236}">
                <a16:creationId xmlns:a16="http://schemas.microsoft.com/office/drawing/2014/main" id="{64E8F9FC-3508-664D-A034-862CD4C15E7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1897" y="0"/>
            <a:ext cx="6096000" cy="3429000"/>
          </a:xfrm>
          <a:solidFill>
            <a:schemeClr val="bg1"/>
          </a:solidFill>
        </p:spPr>
      </p:pic>
      <p:pic>
        <p:nvPicPr>
          <p:cNvPr id="19" name="Picture Placeholder 18">
            <a:extLst>
              <a:ext uri="{FF2B5EF4-FFF2-40B4-BE49-F238E27FC236}">
                <a16:creationId xmlns:a16="http://schemas.microsoft.com/office/drawing/2014/main" id="{62711CD0-7A61-4F46-B201-15289A273E8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0" y="3429000"/>
            <a:ext cx="6096000" cy="3429000"/>
          </a:xfrm>
          <a:solidFill>
            <a:schemeClr val="bg1"/>
          </a:solidFill>
        </p:spPr>
      </p:pic>
      <p:sp>
        <p:nvSpPr>
          <p:cNvPr id="18" name="TextBox 17">
            <a:extLst>
              <a:ext uri="{FF2B5EF4-FFF2-40B4-BE49-F238E27FC236}">
                <a16:creationId xmlns:a16="http://schemas.microsoft.com/office/drawing/2014/main" id="{04209358-D4A2-AF40-B3C2-81C205AEB5BE}"/>
              </a:ext>
            </a:extLst>
          </p:cNvPr>
          <p:cNvSpPr txBox="1"/>
          <p:nvPr/>
        </p:nvSpPr>
        <p:spPr>
          <a:xfrm>
            <a:off x="6306043" y="3097464"/>
            <a:ext cx="5704725" cy="1723100"/>
          </a:xfrm>
          <a:prstGeom prst="rect">
            <a:avLst/>
          </a:prstGeom>
          <a:noFill/>
        </p:spPr>
        <p:txBody>
          <a:bodyPr wrap="square" rtlCol="0">
            <a:spAutoFit/>
          </a:bodyPr>
          <a:lstStyle/>
          <a:p>
            <a:pPr>
              <a:lnSpc>
                <a:spcPct val="150000"/>
              </a:lnSpc>
            </a:pPr>
            <a:r>
              <a:rPr lang="en-US" sz="1200" b="1">
                <a:solidFill>
                  <a:srgbClr val="FB3DA6"/>
                </a:solidFill>
                <a:latin typeface="Montserrat Semi" charset="0"/>
                <a:ea typeface="Montserrat Semi" charset="0"/>
                <a:cs typeface="Montserrat Semi" charset="0"/>
              </a:rPr>
              <a:t>GREEN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1B1010</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5060565381506</a:t>
            </a:r>
          </a:p>
          <a:p>
            <a:pPr>
              <a:lnSpc>
                <a:spcPct val="150000"/>
              </a:lnSpc>
            </a:pPr>
            <a:r>
              <a:rPr lang="en-US" sz="1200" b="1">
                <a:solidFill>
                  <a:srgbClr val="FB3DA6"/>
                </a:solidFill>
                <a:latin typeface="Montserrat Semi" charset="0"/>
                <a:ea typeface="Montserrat Semi" charset="0"/>
                <a:cs typeface="Montserrat Semi" charset="0"/>
              </a:rPr>
              <a:t>PURPLE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1B1011</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5060565381513</a:t>
            </a:r>
          </a:p>
          <a:p>
            <a:pPr>
              <a:lnSpc>
                <a:spcPct val="150000"/>
              </a:lnSpc>
            </a:pPr>
            <a:r>
              <a:rPr lang="en-US" sz="1200" b="1">
                <a:solidFill>
                  <a:srgbClr val="FB3DA6"/>
                </a:solidFill>
                <a:latin typeface="Montserrat Semi" charset="0"/>
                <a:ea typeface="Montserrat Semi" charset="0"/>
                <a:cs typeface="Montserrat Semi" charset="0"/>
              </a:rPr>
              <a:t>PINK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1B1012</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5060565381520</a:t>
            </a:r>
          </a:p>
          <a:p>
            <a:pPr>
              <a:lnSpc>
                <a:spcPct val="150000"/>
              </a:lnSpc>
            </a:pPr>
            <a:r>
              <a:rPr lang="en-US" sz="1200" b="1">
                <a:solidFill>
                  <a:srgbClr val="FB3DA6"/>
                </a:solidFill>
                <a:latin typeface="Montserrat Semi" charset="0"/>
                <a:ea typeface="Montserrat Semi" charset="0"/>
                <a:cs typeface="Montserrat Semi" charset="0"/>
              </a:rPr>
              <a:t>BLUE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1B1013</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5060565381537</a:t>
            </a:r>
          </a:p>
          <a:p>
            <a:pPr>
              <a:lnSpc>
                <a:spcPct val="150000"/>
              </a:lnSpc>
            </a:pPr>
            <a:r>
              <a:rPr lang="en-US" sz="1200" b="1">
                <a:solidFill>
                  <a:srgbClr val="FB3DA6"/>
                </a:solidFill>
                <a:latin typeface="Montserrat Semi" charset="0"/>
                <a:ea typeface="Montserrat Semi" charset="0"/>
                <a:cs typeface="Montserrat Semi" charset="0"/>
              </a:rPr>
              <a:t>WHITE GLITTER</a:t>
            </a:r>
            <a:r>
              <a:rPr lang="en-US" sz="1000" b="1" baseline="30000">
                <a:solidFill>
                  <a:schemeClr val="bg1"/>
                </a:solidFill>
                <a:latin typeface="Montserrat Semi" charset="0"/>
                <a:ea typeface="Montserrat Semi" charset="0"/>
                <a:cs typeface="Montserrat Semi" charset="0"/>
              </a:rPr>
              <a:t>NEW</a:t>
            </a:r>
            <a:r>
              <a:rPr lang="en-US" sz="1200" b="1">
                <a:solidFill>
                  <a:srgbClr val="FB3DA6"/>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1B1014</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5060565382053</a:t>
            </a:r>
          </a:p>
          <a:p>
            <a:pPr>
              <a:lnSpc>
                <a:spcPct val="150000"/>
              </a:lnSpc>
            </a:pPr>
            <a:r>
              <a:rPr lang="en-US" sz="1000" b="1">
                <a:solidFill>
                  <a:srgbClr val="FB3DA6"/>
                </a:solidFill>
                <a:latin typeface="Montserrat Semi" charset="0"/>
                <a:ea typeface="Montserrat Semi" charset="0"/>
                <a:cs typeface="Montserrat Semi" charset="0"/>
              </a:rPr>
              <a:t>CHAMPAGNE GLITTER</a:t>
            </a:r>
            <a:r>
              <a:rPr lang="en-US" sz="1000" b="1" baseline="30000">
                <a:solidFill>
                  <a:schemeClr val="bg1"/>
                </a:solidFill>
                <a:latin typeface="Montserrat Semi" charset="0"/>
                <a:ea typeface="Montserrat Semi" charset="0"/>
                <a:cs typeface="Montserrat Semi" charset="0"/>
              </a:rPr>
              <a:t>NEW</a:t>
            </a:r>
            <a:r>
              <a:rPr lang="en-US" sz="1200" b="1">
                <a:solidFill>
                  <a:srgbClr val="FB3DA6"/>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1B1015</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5060565382060</a:t>
            </a:r>
          </a:p>
        </p:txBody>
      </p:sp>
      <p:sp>
        <p:nvSpPr>
          <p:cNvPr id="20" name="TextBox 19">
            <a:extLst>
              <a:ext uri="{FF2B5EF4-FFF2-40B4-BE49-F238E27FC236}">
                <a16:creationId xmlns:a16="http://schemas.microsoft.com/office/drawing/2014/main" id="{8B8740B5-9C51-1A42-888C-3C3A4414BD19}"/>
              </a:ext>
            </a:extLst>
          </p:cNvPr>
          <p:cNvSpPr txBox="1"/>
          <p:nvPr/>
        </p:nvSpPr>
        <p:spPr>
          <a:xfrm>
            <a:off x="6540220" y="525864"/>
            <a:ext cx="5236369" cy="646331"/>
          </a:xfrm>
          <a:prstGeom prst="rect">
            <a:avLst/>
          </a:prstGeom>
          <a:noFill/>
        </p:spPr>
        <p:txBody>
          <a:bodyPr wrap="square" rtlCol="0">
            <a:spAutoFit/>
          </a:bodyPr>
          <a:lstStyle/>
          <a:p>
            <a:pPr algn="ctr"/>
            <a:r>
              <a:rPr lang="en-US" sz="3600" b="1" spc="600">
                <a:solidFill>
                  <a:schemeClr val="bg1"/>
                </a:solidFill>
                <a:latin typeface="Montserrat Semi" charset="0"/>
                <a:ea typeface="Montserrat Semi" charset="0"/>
                <a:cs typeface="Montserrat Semi" charset="0"/>
              </a:rPr>
              <a:t>VENUS</a:t>
            </a:r>
          </a:p>
        </p:txBody>
      </p:sp>
      <p:sp>
        <p:nvSpPr>
          <p:cNvPr id="21" name="Rectangle 20">
            <a:extLst>
              <a:ext uri="{FF2B5EF4-FFF2-40B4-BE49-F238E27FC236}">
                <a16:creationId xmlns:a16="http://schemas.microsoft.com/office/drawing/2014/main" id="{6AC11194-9736-5143-9DA4-EF4691A9C878}"/>
              </a:ext>
            </a:extLst>
          </p:cNvPr>
          <p:cNvSpPr/>
          <p:nvPr/>
        </p:nvSpPr>
        <p:spPr>
          <a:xfrm>
            <a:off x="6592331" y="1171296"/>
            <a:ext cx="5236369" cy="419923"/>
          </a:xfrm>
          <a:prstGeom prst="rect">
            <a:avLst/>
          </a:prstGeom>
        </p:spPr>
        <p:txBody>
          <a:bodyPr wrap="square">
            <a:spAutoFit/>
          </a:bodyPr>
          <a:lstStyle/>
          <a:p>
            <a:pPr algn="ctr">
              <a:lnSpc>
                <a:spcPct val="150000"/>
              </a:lnSpc>
              <a:defRPr/>
            </a:pPr>
            <a:r>
              <a:rPr lang="en-US" sz="1600" spc="300">
                <a:solidFill>
                  <a:srgbClr val="FAE733"/>
                </a:solidFill>
                <a:latin typeface="Roboto Medium" panose="02000000000000000000" pitchFamily="2" charset="0"/>
                <a:ea typeface="Roboto Medium" panose="02000000000000000000" pitchFamily="2" charset="0"/>
                <a:cs typeface="Roboto Thin" charset="0"/>
              </a:rPr>
              <a:t>HOLOGRAPHIC EYE SHADOW POWDER</a:t>
            </a:r>
          </a:p>
        </p:txBody>
      </p:sp>
      <p:sp>
        <p:nvSpPr>
          <p:cNvPr id="22" name="TextBox 21">
            <a:extLst>
              <a:ext uri="{FF2B5EF4-FFF2-40B4-BE49-F238E27FC236}">
                <a16:creationId xmlns:a16="http://schemas.microsoft.com/office/drawing/2014/main" id="{88A8459C-9BA7-C047-97DA-CE78DEBB695B}"/>
              </a:ext>
            </a:extLst>
          </p:cNvPr>
          <p:cNvSpPr txBox="1"/>
          <p:nvPr/>
        </p:nvSpPr>
        <p:spPr>
          <a:xfrm>
            <a:off x="6516086" y="1949681"/>
            <a:ext cx="5236369" cy="789319"/>
          </a:xfrm>
          <a:prstGeom prst="rect">
            <a:avLst/>
          </a:prstGeom>
          <a:noFill/>
        </p:spPr>
        <p:txBody>
          <a:bodyPr wrap="square" rtlCol="0">
            <a:spAutoFit/>
          </a:bodyPr>
          <a:lstStyle/>
          <a:p>
            <a:pPr algn="ctr">
              <a:lnSpc>
                <a:spcPct val="150000"/>
              </a:lnSpc>
            </a:pPr>
            <a:r>
              <a:rPr lang="en-US" sz="1600" b="1" spc="600">
                <a:solidFill>
                  <a:srgbClr val="21C0F8"/>
                </a:solidFill>
                <a:latin typeface="Montserrat Semi" charset="0"/>
                <a:ea typeface="Montserrat Semi" charset="0"/>
                <a:cs typeface="Montserrat Semi" charset="0"/>
              </a:rPr>
              <a:t>6 COLOURS</a:t>
            </a:r>
          </a:p>
          <a:p>
            <a:pPr algn="ctr">
              <a:lnSpc>
                <a:spcPct val="150000"/>
              </a:lnSpc>
            </a:pPr>
            <a:r>
              <a:rPr lang="en-US" sz="1600" b="1" spc="600">
                <a:solidFill>
                  <a:srgbClr val="21C0F8"/>
                </a:solidFill>
                <a:latin typeface="Montserrat Semi" charset="0"/>
                <a:ea typeface="Montserrat Semi" charset="0"/>
                <a:cs typeface="Montserrat Semi" charset="0"/>
              </a:rPr>
              <a:t>3.90 g ℮ EACH</a:t>
            </a:r>
          </a:p>
        </p:txBody>
      </p:sp>
    </p:spTree>
    <p:extLst>
      <p:ext uri="{BB962C8B-B14F-4D97-AF65-F5344CB8AC3E}">
        <p14:creationId xmlns:p14="http://schemas.microsoft.com/office/powerpoint/2010/main" val="299228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AD32BA-570B-2C00-1C6D-9B9E50981D73}"/>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497525C-9DDA-D84E-8728-D4FA637AA499}"/>
              </a:ext>
            </a:extLst>
          </p:cNvPr>
          <p:cNvSpPr txBox="1"/>
          <p:nvPr/>
        </p:nvSpPr>
        <p:spPr>
          <a:xfrm>
            <a:off x="0" y="65021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sp>
        <p:nvSpPr>
          <p:cNvPr id="11" name="TextBox 10">
            <a:extLst>
              <a:ext uri="{FF2B5EF4-FFF2-40B4-BE49-F238E27FC236}">
                <a16:creationId xmlns:a16="http://schemas.microsoft.com/office/drawing/2014/main" id="{52DA16C8-A9FF-C64D-8D4D-CDF2DB6B74BE}"/>
              </a:ext>
            </a:extLst>
          </p:cNvPr>
          <p:cNvSpPr txBox="1"/>
          <p:nvPr/>
        </p:nvSpPr>
        <p:spPr>
          <a:xfrm>
            <a:off x="152400" y="66545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pic>
        <p:nvPicPr>
          <p:cNvPr id="15" name="Picture Placeholder 14">
            <a:extLst>
              <a:ext uri="{FF2B5EF4-FFF2-40B4-BE49-F238E27FC236}">
                <a16:creationId xmlns:a16="http://schemas.microsoft.com/office/drawing/2014/main" id="{64E8F9FC-3508-664D-A034-862CD4C15E7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1897" y="0"/>
            <a:ext cx="6096000" cy="3429000"/>
          </a:xfrm>
          <a:solidFill>
            <a:schemeClr val="bg1"/>
          </a:solidFill>
        </p:spPr>
      </p:pic>
      <p:pic>
        <p:nvPicPr>
          <p:cNvPr id="19" name="Picture Placeholder 18">
            <a:extLst>
              <a:ext uri="{FF2B5EF4-FFF2-40B4-BE49-F238E27FC236}">
                <a16:creationId xmlns:a16="http://schemas.microsoft.com/office/drawing/2014/main" id="{62711CD0-7A61-4F46-B201-15289A273E8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28811" y="3429000"/>
            <a:ext cx="6096000" cy="3429000"/>
          </a:xfrm>
          <a:solidFill>
            <a:schemeClr val="bg1"/>
          </a:solidFill>
        </p:spPr>
      </p:pic>
      <p:sp>
        <p:nvSpPr>
          <p:cNvPr id="18" name="TextBox 17">
            <a:extLst>
              <a:ext uri="{FF2B5EF4-FFF2-40B4-BE49-F238E27FC236}">
                <a16:creationId xmlns:a16="http://schemas.microsoft.com/office/drawing/2014/main" id="{04209358-D4A2-AF40-B3C2-81C205AEB5BE}"/>
              </a:ext>
            </a:extLst>
          </p:cNvPr>
          <p:cNvSpPr txBox="1"/>
          <p:nvPr/>
        </p:nvSpPr>
        <p:spPr>
          <a:xfrm>
            <a:off x="6306043" y="3097464"/>
            <a:ext cx="5704725" cy="1723100"/>
          </a:xfrm>
          <a:prstGeom prst="rect">
            <a:avLst/>
          </a:prstGeom>
          <a:noFill/>
        </p:spPr>
        <p:txBody>
          <a:bodyPr wrap="square" rtlCol="0">
            <a:spAutoFit/>
          </a:bodyPr>
          <a:lstStyle/>
          <a:p>
            <a:pPr>
              <a:lnSpc>
                <a:spcPct val="150000"/>
              </a:lnSpc>
            </a:pPr>
            <a:r>
              <a:rPr lang="en-US" sz="1200" b="1">
                <a:solidFill>
                  <a:srgbClr val="FB3DA6"/>
                </a:solidFill>
                <a:latin typeface="Montserrat Semi" charset="0"/>
                <a:ea typeface="Montserrat Semi" charset="0"/>
                <a:cs typeface="Montserrat Semi" charset="0"/>
              </a:rPr>
              <a:t>GREEN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1B1020</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5060565381544</a:t>
            </a:r>
          </a:p>
          <a:p>
            <a:pPr>
              <a:lnSpc>
                <a:spcPct val="150000"/>
              </a:lnSpc>
            </a:pPr>
            <a:r>
              <a:rPr lang="en-US" sz="1200" b="1">
                <a:solidFill>
                  <a:srgbClr val="FB3DA6"/>
                </a:solidFill>
                <a:latin typeface="Montserrat Semi" charset="0"/>
                <a:ea typeface="Montserrat Semi" charset="0"/>
                <a:cs typeface="Montserrat Semi" charset="0"/>
              </a:rPr>
              <a:t>PURPLE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1B1021</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5060565381551</a:t>
            </a:r>
          </a:p>
          <a:p>
            <a:pPr>
              <a:lnSpc>
                <a:spcPct val="150000"/>
              </a:lnSpc>
            </a:pPr>
            <a:r>
              <a:rPr lang="en-US" sz="1200" b="1">
                <a:solidFill>
                  <a:srgbClr val="FB3DA6"/>
                </a:solidFill>
                <a:latin typeface="Montserrat Semi" charset="0"/>
                <a:ea typeface="Montserrat Semi" charset="0"/>
                <a:cs typeface="Montserrat Semi" charset="0"/>
              </a:rPr>
              <a:t>PINK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1B1022</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5060565381568</a:t>
            </a:r>
          </a:p>
          <a:p>
            <a:pPr>
              <a:lnSpc>
                <a:spcPct val="150000"/>
              </a:lnSpc>
            </a:pPr>
            <a:r>
              <a:rPr lang="en-US" sz="1200" b="1">
                <a:solidFill>
                  <a:srgbClr val="FB3DA6"/>
                </a:solidFill>
                <a:latin typeface="Montserrat Semi" charset="0"/>
                <a:ea typeface="Montserrat Semi" charset="0"/>
                <a:cs typeface="Montserrat Semi" charset="0"/>
              </a:rPr>
              <a:t>BLUE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1B1023</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5060565381575</a:t>
            </a:r>
          </a:p>
          <a:p>
            <a:pPr>
              <a:lnSpc>
                <a:spcPct val="150000"/>
              </a:lnSpc>
            </a:pPr>
            <a:r>
              <a:rPr lang="en-US" sz="1200" b="1">
                <a:solidFill>
                  <a:srgbClr val="FB3DA6"/>
                </a:solidFill>
                <a:latin typeface="Montserrat Semi" charset="0"/>
                <a:ea typeface="Montserrat Semi" charset="0"/>
                <a:cs typeface="Montserrat Semi" charset="0"/>
              </a:rPr>
              <a:t>WHITE GLITTER</a:t>
            </a:r>
            <a:r>
              <a:rPr lang="en-US" sz="1000" b="1" baseline="30000">
                <a:solidFill>
                  <a:schemeClr val="bg1"/>
                </a:solidFill>
                <a:latin typeface="Montserrat Semi" charset="0"/>
                <a:ea typeface="Montserrat Semi" charset="0"/>
                <a:cs typeface="Montserrat Semi" charset="0"/>
              </a:rPr>
              <a:t>NEW</a:t>
            </a:r>
            <a:r>
              <a:rPr lang="en-US" sz="1200" b="1">
                <a:solidFill>
                  <a:srgbClr val="FB3DA6"/>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1B1024</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5060565382077</a:t>
            </a:r>
          </a:p>
          <a:p>
            <a:pPr>
              <a:lnSpc>
                <a:spcPct val="150000"/>
              </a:lnSpc>
            </a:pPr>
            <a:r>
              <a:rPr lang="en-US" sz="1000" b="1">
                <a:solidFill>
                  <a:srgbClr val="FB3DA6"/>
                </a:solidFill>
                <a:latin typeface="Montserrat Semi" charset="0"/>
                <a:ea typeface="Montserrat Semi" charset="0"/>
                <a:cs typeface="Montserrat Semi" charset="0"/>
              </a:rPr>
              <a:t>CHAMPAGNE GLITTER</a:t>
            </a:r>
            <a:r>
              <a:rPr lang="en-US" sz="1000" b="1" baseline="30000">
                <a:solidFill>
                  <a:schemeClr val="bg1"/>
                </a:solidFill>
                <a:latin typeface="Montserrat Semi" charset="0"/>
                <a:ea typeface="Montserrat Semi" charset="0"/>
                <a:cs typeface="Montserrat Semi" charset="0"/>
              </a:rPr>
              <a:t>NEW</a:t>
            </a:r>
            <a:r>
              <a:rPr lang="en-US" sz="1200" b="1">
                <a:solidFill>
                  <a:srgbClr val="FB3DA6"/>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1B1025</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5060565382084</a:t>
            </a:r>
          </a:p>
        </p:txBody>
      </p:sp>
      <p:sp>
        <p:nvSpPr>
          <p:cNvPr id="20" name="TextBox 19">
            <a:extLst>
              <a:ext uri="{FF2B5EF4-FFF2-40B4-BE49-F238E27FC236}">
                <a16:creationId xmlns:a16="http://schemas.microsoft.com/office/drawing/2014/main" id="{8B8740B5-9C51-1A42-888C-3C3A4414BD19}"/>
              </a:ext>
            </a:extLst>
          </p:cNvPr>
          <p:cNvSpPr txBox="1"/>
          <p:nvPr/>
        </p:nvSpPr>
        <p:spPr>
          <a:xfrm>
            <a:off x="6540220" y="525864"/>
            <a:ext cx="5236369" cy="646331"/>
          </a:xfrm>
          <a:prstGeom prst="rect">
            <a:avLst/>
          </a:prstGeom>
          <a:noFill/>
        </p:spPr>
        <p:txBody>
          <a:bodyPr wrap="square" rtlCol="0">
            <a:spAutoFit/>
          </a:bodyPr>
          <a:lstStyle/>
          <a:p>
            <a:pPr algn="ctr"/>
            <a:r>
              <a:rPr lang="en-US" sz="3600" b="1" spc="600">
                <a:solidFill>
                  <a:schemeClr val="bg1"/>
                </a:solidFill>
                <a:latin typeface="Montserrat Semi" charset="0"/>
                <a:ea typeface="Montserrat Semi" charset="0"/>
                <a:cs typeface="Montserrat Semi" charset="0"/>
              </a:rPr>
              <a:t>MARS</a:t>
            </a:r>
          </a:p>
        </p:txBody>
      </p:sp>
      <p:sp>
        <p:nvSpPr>
          <p:cNvPr id="21" name="Rectangle 20">
            <a:extLst>
              <a:ext uri="{FF2B5EF4-FFF2-40B4-BE49-F238E27FC236}">
                <a16:creationId xmlns:a16="http://schemas.microsoft.com/office/drawing/2014/main" id="{6AC11194-9736-5143-9DA4-EF4691A9C878}"/>
              </a:ext>
            </a:extLst>
          </p:cNvPr>
          <p:cNvSpPr/>
          <p:nvPr/>
        </p:nvSpPr>
        <p:spPr>
          <a:xfrm>
            <a:off x="6592331" y="1171296"/>
            <a:ext cx="5236369" cy="419923"/>
          </a:xfrm>
          <a:prstGeom prst="rect">
            <a:avLst/>
          </a:prstGeom>
        </p:spPr>
        <p:txBody>
          <a:bodyPr wrap="square">
            <a:spAutoFit/>
          </a:bodyPr>
          <a:lstStyle/>
          <a:p>
            <a:pPr algn="ctr">
              <a:lnSpc>
                <a:spcPct val="150000"/>
              </a:lnSpc>
              <a:defRPr/>
            </a:pPr>
            <a:r>
              <a:rPr lang="en-US" sz="1600" spc="300">
                <a:solidFill>
                  <a:srgbClr val="FAE733"/>
                </a:solidFill>
                <a:latin typeface="Roboto Medium" panose="02000000000000000000" pitchFamily="2" charset="0"/>
                <a:ea typeface="Roboto Medium" panose="02000000000000000000" pitchFamily="2" charset="0"/>
                <a:cs typeface="Roboto Thin" charset="0"/>
              </a:rPr>
              <a:t>HOLOGRAPHIC EYE SHADOW CREAM</a:t>
            </a:r>
          </a:p>
        </p:txBody>
      </p:sp>
      <p:sp>
        <p:nvSpPr>
          <p:cNvPr id="22" name="TextBox 21">
            <a:extLst>
              <a:ext uri="{FF2B5EF4-FFF2-40B4-BE49-F238E27FC236}">
                <a16:creationId xmlns:a16="http://schemas.microsoft.com/office/drawing/2014/main" id="{88A8459C-9BA7-C047-97DA-CE78DEBB695B}"/>
              </a:ext>
            </a:extLst>
          </p:cNvPr>
          <p:cNvSpPr txBox="1"/>
          <p:nvPr/>
        </p:nvSpPr>
        <p:spPr>
          <a:xfrm>
            <a:off x="6516086" y="1949681"/>
            <a:ext cx="5236369" cy="789319"/>
          </a:xfrm>
          <a:prstGeom prst="rect">
            <a:avLst/>
          </a:prstGeom>
          <a:noFill/>
        </p:spPr>
        <p:txBody>
          <a:bodyPr wrap="square" rtlCol="0">
            <a:spAutoFit/>
          </a:bodyPr>
          <a:lstStyle/>
          <a:p>
            <a:pPr algn="ctr">
              <a:lnSpc>
                <a:spcPct val="150000"/>
              </a:lnSpc>
            </a:pPr>
            <a:r>
              <a:rPr lang="en-US" sz="1600" b="1" spc="600">
                <a:solidFill>
                  <a:srgbClr val="21C0F8"/>
                </a:solidFill>
                <a:latin typeface="Montserrat Semi" charset="0"/>
                <a:ea typeface="Montserrat Semi" charset="0"/>
                <a:cs typeface="Montserrat Semi" charset="0"/>
              </a:rPr>
              <a:t>6 COLOURS</a:t>
            </a:r>
          </a:p>
          <a:p>
            <a:pPr algn="ctr">
              <a:lnSpc>
                <a:spcPct val="150000"/>
              </a:lnSpc>
            </a:pPr>
            <a:r>
              <a:rPr lang="en-US" sz="1600" b="1" spc="600">
                <a:solidFill>
                  <a:srgbClr val="21C0F8"/>
                </a:solidFill>
                <a:latin typeface="Montserrat Semi" charset="0"/>
                <a:ea typeface="Montserrat Semi" charset="0"/>
                <a:cs typeface="Montserrat Semi" charset="0"/>
              </a:rPr>
              <a:t>2.54 g ℮ EACH</a:t>
            </a:r>
          </a:p>
        </p:txBody>
      </p:sp>
    </p:spTree>
    <p:extLst>
      <p:ext uri="{BB962C8B-B14F-4D97-AF65-F5344CB8AC3E}">
        <p14:creationId xmlns:p14="http://schemas.microsoft.com/office/powerpoint/2010/main" val="15480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504352-18AD-1BA3-64DE-E3823B1DE51F}"/>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497525C-9DDA-D84E-8728-D4FA637AA499}"/>
              </a:ext>
            </a:extLst>
          </p:cNvPr>
          <p:cNvSpPr txBox="1"/>
          <p:nvPr/>
        </p:nvSpPr>
        <p:spPr>
          <a:xfrm>
            <a:off x="0" y="65021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sp>
        <p:nvSpPr>
          <p:cNvPr id="11" name="TextBox 10">
            <a:extLst>
              <a:ext uri="{FF2B5EF4-FFF2-40B4-BE49-F238E27FC236}">
                <a16:creationId xmlns:a16="http://schemas.microsoft.com/office/drawing/2014/main" id="{52DA16C8-A9FF-C64D-8D4D-CDF2DB6B74BE}"/>
              </a:ext>
            </a:extLst>
          </p:cNvPr>
          <p:cNvSpPr txBox="1"/>
          <p:nvPr/>
        </p:nvSpPr>
        <p:spPr>
          <a:xfrm>
            <a:off x="152400" y="66545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pic>
        <p:nvPicPr>
          <p:cNvPr id="15" name="Picture Placeholder 14">
            <a:extLst>
              <a:ext uri="{FF2B5EF4-FFF2-40B4-BE49-F238E27FC236}">
                <a16:creationId xmlns:a16="http://schemas.microsoft.com/office/drawing/2014/main" id="{64E8F9FC-3508-664D-A034-862CD4C15E7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1897" y="0"/>
            <a:ext cx="6096000" cy="3429000"/>
          </a:xfrm>
          <a:solidFill>
            <a:schemeClr val="bg1"/>
          </a:solidFill>
        </p:spPr>
      </p:pic>
      <p:pic>
        <p:nvPicPr>
          <p:cNvPr id="19" name="Picture Placeholder 18">
            <a:extLst>
              <a:ext uri="{FF2B5EF4-FFF2-40B4-BE49-F238E27FC236}">
                <a16:creationId xmlns:a16="http://schemas.microsoft.com/office/drawing/2014/main" id="{62711CD0-7A61-4F46-B201-15289A273E8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0" y="3429000"/>
            <a:ext cx="6096000" cy="3429000"/>
          </a:xfrm>
          <a:solidFill>
            <a:schemeClr val="bg1"/>
          </a:solidFill>
        </p:spPr>
      </p:pic>
      <p:sp>
        <p:nvSpPr>
          <p:cNvPr id="18" name="TextBox 17">
            <a:extLst>
              <a:ext uri="{FF2B5EF4-FFF2-40B4-BE49-F238E27FC236}">
                <a16:creationId xmlns:a16="http://schemas.microsoft.com/office/drawing/2014/main" id="{04209358-D4A2-AF40-B3C2-81C205AEB5BE}"/>
              </a:ext>
            </a:extLst>
          </p:cNvPr>
          <p:cNvSpPr txBox="1"/>
          <p:nvPr/>
        </p:nvSpPr>
        <p:spPr>
          <a:xfrm>
            <a:off x="6306043" y="3097464"/>
            <a:ext cx="5704725" cy="1723100"/>
          </a:xfrm>
          <a:prstGeom prst="rect">
            <a:avLst/>
          </a:prstGeom>
          <a:noFill/>
        </p:spPr>
        <p:txBody>
          <a:bodyPr wrap="square" rtlCol="0">
            <a:spAutoFit/>
          </a:bodyPr>
          <a:lstStyle/>
          <a:p>
            <a:pPr>
              <a:lnSpc>
                <a:spcPct val="150000"/>
              </a:lnSpc>
            </a:pPr>
            <a:r>
              <a:rPr lang="en-US" sz="1200" b="1">
                <a:solidFill>
                  <a:srgbClr val="FB3DA6"/>
                </a:solidFill>
                <a:latin typeface="Montserrat Semi" charset="0"/>
                <a:ea typeface="Montserrat Semi" charset="0"/>
                <a:cs typeface="Montserrat Semi" charset="0"/>
              </a:rPr>
              <a:t>WHITE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1B1050</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5060565381629</a:t>
            </a:r>
          </a:p>
          <a:p>
            <a:pPr>
              <a:lnSpc>
                <a:spcPct val="150000"/>
              </a:lnSpc>
            </a:pPr>
            <a:r>
              <a:rPr lang="en-US" sz="1200" b="1">
                <a:solidFill>
                  <a:srgbClr val="FB3DA6"/>
                </a:solidFill>
                <a:latin typeface="Montserrat Semi" charset="0"/>
                <a:ea typeface="Montserrat Semi" charset="0"/>
                <a:cs typeface="Montserrat Semi" charset="0"/>
              </a:rPr>
              <a:t>GOLD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1B1051</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5060565381636</a:t>
            </a:r>
          </a:p>
          <a:p>
            <a:pPr>
              <a:lnSpc>
                <a:spcPct val="150000"/>
              </a:lnSpc>
            </a:pPr>
            <a:r>
              <a:rPr lang="en-US" sz="1200" b="1">
                <a:solidFill>
                  <a:srgbClr val="FB3DA6"/>
                </a:solidFill>
                <a:latin typeface="Montserrat Semi" charset="0"/>
                <a:ea typeface="Montserrat Semi" charset="0"/>
                <a:cs typeface="Montserrat Semi" charset="0"/>
              </a:rPr>
              <a:t>GLITTER SILVER</a:t>
            </a:r>
            <a:r>
              <a:rPr lang="en-US" sz="1000" b="1" baseline="30000">
                <a:solidFill>
                  <a:schemeClr val="bg1"/>
                </a:solidFill>
                <a:latin typeface="Montserrat Semi" charset="0"/>
                <a:ea typeface="Montserrat Semi" charset="0"/>
                <a:cs typeface="Montserrat Semi" charset="0"/>
              </a:rPr>
              <a:t>NEW</a:t>
            </a:r>
            <a:r>
              <a:rPr lang="en-US" sz="1200" b="1">
                <a:solidFill>
                  <a:srgbClr val="FB3DA6"/>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1B1052</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5060565382121</a:t>
            </a:r>
          </a:p>
          <a:p>
            <a:pPr>
              <a:lnSpc>
                <a:spcPct val="150000"/>
              </a:lnSpc>
            </a:pPr>
            <a:r>
              <a:rPr lang="en-US" sz="1200" b="1">
                <a:solidFill>
                  <a:srgbClr val="FB3DA6"/>
                </a:solidFill>
                <a:latin typeface="Montserrat Semi" charset="0"/>
                <a:ea typeface="Montserrat Semi" charset="0"/>
                <a:cs typeface="Montserrat Semi" charset="0"/>
              </a:rPr>
              <a:t>GLITTER GOLD</a:t>
            </a:r>
            <a:r>
              <a:rPr lang="en-US" sz="1000" b="1" baseline="30000">
                <a:solidFill>
                  <a:schemeClr val="bg1"/>
                </a:solidFill>
                <a:latin typeface="Montserrat Semi" charset="0"/>
                <a:ea typeface="Montserrat Semi" charset="0"/>
                <a:cs typeface="Montserrat Semi" charset="0"/>
              </a:rPr>
              <a:t>NEW</a:t>
            </a:r>
            <a:r>
              <a:rPr lang="en-US" sz="1200" b="1">
                <a:solidFill>
                  <a:srgbClr val="FB3DA6"/>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1B1053</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5060565382138</a:t>
            </a:r>
          </a:p>
          <a:p>
            <a:pPr>
              <a:lnSpc>
                <a:spcPct val="150000"/>
              </a:lnSpc>
            </a:pPr>
            <a:r>
              <a:rPr lang="en-US" sz="1200" b="1">
                <a:solidFill>
                  <a:srgbClr val="FB3DA6"/>
                </a:solidFill>
                <a:latin typeface="Montserrat Semi" charset="0"/>
                <a:ea typeface="Montserrat Semi" charset="0"/>
                <a:cs typeface="Montserrat Semi" charset="0"/>
              </a:rPr>
              <a:t>GLITTER PINK</a:t>
            </a:r>
            <a:r>
              <a:rPr lang="en-US" sz="1000" b="1" baseline="30000">
                <a:solidFill>
                  <a:schemeClr val="bg1"/>
                </a:solidFill>
                <a:latin typeface="Montserrat Semi" charset="0"/>
                <a:ea typeface="Montserrat Semi" charset="0"/>
                <a:cs typeface="Montserrat Semi" charset="0"/>
              </a:rPr>
              <a:t>NEW</a:t>
            </a:r>
            <a:r>
              <a:rPr lang="en-US" sz="1200" b="1">
                <a:solidFill>
                  <a:srgbClr val="FB3DA6"/>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1B1054</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5060565382145</a:t>
            </a:r>
          </a:p>
          <a:p>
            <a:pPr>
              <a:lnSpc>
                <a:spcPct val="150000"/>
              </a:lnSpc>
            </a:pPr>
            <a:r>
              <a:rPr lang="en-US" sz="1200" b="1">
                <a:solidFill>
                  <a:srgbClr val="FB3DA6"/>
                </a:solidFill>
                <a:latin typeface="Montserrat Semi" charset="0"/>
                <a:ea typeface="Montserrat Semi" charset="0"/>
                <a:cs typeface="Montserrat Semi" charset="0"/>
              </a:rPr>
              <a:t>GLITTER BRONZE</a:t>
            </a:r>
            <a:r>
              <a:rPr lang="en-US" sz="1000" b="1" baseline="30000">
                <a:solidFill>
                  <a:schemeClr val="bg1"/>
                </a:solidFill>
                <a:latin typeface="Montserrat Semi" charset="0"/>
                <a:ea typeface="Montserrat Semi" charset="0"/>
                <a:cs typeface="Montserrat Semi" charset="0"/>
              </a:rPr>
              <a:t>NEW</a:t>
            </a:r>
            <a:r>
              <a:rPr lang="en-US" sz="1200" b="1">
                <a:solidFill>
                  <a:srgbClr val="FB3DA6"/>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1B1055</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5060565382152</a:t>
            </a:r>
          </a:p>
        </p:txBody>
      </p:sp>
      <p:sp>
        <p:nvSpPr>
          <p:cNvPr id="20" name="TextBox 19">
            <a:extLst>
              <a:ext uri="{FF2B5EF4-FFF2-40B4-BE49-F238E27FC236}">
                <a16:creationId xmlns:a16="http://schemas.microsoft.com/office/drawing/2014/main" id="{8B8740B5-9C51-1A42-888C-3C3A4414BD19}"/>
              </a:ext>
            </a:extLst>
          </p:cNvPr>
          <p:cNvSpPr txBox="1"/>
          <p:nvPr/>
        </p:nvSpPr>
        <p:spPr>
          <a:xfrm>
            <a:off x="6540220" y="525864"/>
            <a:ext cx="5236369" cy="646331"/>
          </a:xfrm>
          <a:prstGeom prst="rect">
            <a:avLst/>
          </a:prstGeom>
          <a:noFill/>
        </p:spPr>
        <p:txBody>
          <a:bodyPr wrap="square" rtlCol="0">
            <a:spAutoFit/>
          </a:bodyPr>
          <a:lstStyle/>
          <a:p>
            <a:pPr algn="ctr"/>
            <a:r>
              <a:rPr lang="en-US" sz="3600" b="1" spc="600">
                <a:solidFill>
                  <a:schemeClr val="bg1"/>
                </a:solidFill>
                <a:latin typeface="Montserrat Semi" charset="0"/>
                <a:ea typeface="Montserrat Semi" charset="0"/>
                <a:cs typeface="Montserrat Semi" charset="0"/>
              </a:rPr>
              <a:t>MADAM ROUGE</a:t>
            </a:r>
          </a:p>
        </p:txBody>
      </p:sp>
      <p:sp>
        <p:nvSpPr>
          <p:cNvPr id="21" name="Rectangle 20">
            <a:extLst>
              <a:ext uri="{FF2B5EF4-FFF2-40B4-BE49-F238E27FC236}">
                <a16:creationId xmlns:a16="http://schemas.microsoft.com/office/drawing/2014/main" id="{6AC11194-9736-5143-9DA4-EF4691A9C878}"/>
              </a:ext>
            </a:extLst>
          </p:cNvPr>
          <p:cNvSpPr/>
          <p:nvPr/>
        </p:nvSpPr>
        <p:spPr>
          <a:xfrm>
            <a:off x="6592331" y="1171296"/>
            <a:ext cx="5236369" cy="419923"/>
          </a:xfrm>
          <a:prstGeom prst="rect">
            <a:avLst/>
          </a:prstGeom>
        </p:spPr>
        <p:txBody>
          <a:bodyPr wrap="square">
            <a:spAutoFit/>
          </a:bodyPr>
          <a:lstStyle/>
          <a:p>
            <a:pPr algn="ctr">
              <a:lnSpc>
                <a:spcPct val="150000"/>
              </a:lnSpc>
              <a:defRPr/>
            </a:pPr>
            <a:r>
              <a:rPr lang="en-US" sz="1600" spc="300">
                <a:solidFill>
                  <a:srgbClr val="FAE733"/>
                </a:solidFill>
                <a:latin typeface="Roboto Medium" panose="02000000000000000000" pitchFamily="2" charset="0"/>
                <a:ea typeface="Roboto Medium" panose="02000000000000000000" pitchFamily="2" charset="0"/>
                <a:cs typeface="Roboto Thin" charset="0"/>
              </a:rPr>
              <a:t>ELASTIC EYE SHADOW POWDER</a:t>
            </a:r>
          </a:p>
        </p:txBody>
      </p:sp>
      <p:sp>
        <p:nvSpPr>
          <p:cNvPr id="22" name="TextBox 21">
            <a:extLst>
              <a:ext uri="{FF2B5EF4-FFF2-40B4-BE49-F238E27FC236}">
                <a16:creationId xmlns:a16="http://schemas.microsoft.com/office/drawing/2014/main" id="{88A8459C-9BA7-C047-97DA-CE78DEBB695B}"/>
              </a:ext>
            </a:extLst>
          </p:cNvPr>
          <p:cNvSpPr txBox="1"/>
          <p:nvPr/>
        </p:nvSpPr>
        <p:spPr>
          <a:xfrm>
            <a:off x="6516086" y="1949681"/>
            <a:ext cx="5236369" cy="789319"/>
          </a:xfrm>
          <a:prstGeom prst="rect">
            <a:avLst/>
          </a:prstGeom>
          <a:noFill/>
        </p:spPr>
        <p:txBody>
          <a:bodyPr wrap="square" rtlCol="0">
            <a:spAutoFit/>
          </a:bodyPr>
          <a:lstStyle/>
          <a:p>
            <a:pPr algn="ctr">
              <a:lnSpc>
                <a:spcPct val="150000"/>
              </a:lnSpc>
            </a:pPr>
            <a:r>
              <a:rPr lang="en-US" sz="1600" b="1" spc="600">
                <a:solidFill>
                  <a:srgbClr val="21C0F8"/>
                </a:solidFill>
                <a:latin typeface="Montserrat Semi" charset="0"/>
                <a:ea typeface="Montserrat Semi" charset="0"/>
                <a:cs typeface="Montserrat Semi" charset="0"/>
              </a:rPr>
              <a:t>6 COLOURS</a:t>
            </a:r>
          </a:p>
          <a:p>
            <a:pPr algn="ctr">
              <a:lnSpc>
                <a:spcPct val="150000"/>
              </a:lnSpc>
            </a:pPr>
            <a:r>
              <a:rPr lang="en-US" sz="1600" b="1" spc="600">
                <a:solidFill>
                  <a:srgbClr val="21C0F8"/>
                </a:solidFill>
                <a:latin typeface="Montserrat Semi" charset="0"/>
                <a:ea typeface="Montserrat Semi" charset="0"/>
                <a:cs typeface="Montserrat Semi" charset="0"/>
              </a:rPr>
              <a:t>2.54 g ℮ EACH</a:t>
            </a:r>
          </a:p>
        </p:txBody>
      </p:sp>
    </p:spTree>
    <p:extLst>
      <p:ext uri="{BB962C8B-B14F-4D97-AF65-F5344CB8AC3E}">
        <p14:creationId xmlns:p14="http://schemas.microsoft.com/office/powerpoint/2010/main" val="139254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985844-2027-836D-6308-F919CD97F814}"/>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497525C-9DDA-D84E-8728-D4FA637AA499}"/>
              </a:ext>
            </a:extLst>
          </p:cNvPr>
          <p:cNvSpPr txBox="1"/>
          <p:nvPr/>
        </p:nvSpPr>
        <p:spPr>
          <a:xfrm>
            <a:off x="0" y="65021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sp>
        <p:nvSpPr>
          <p:cNvPr id="11" name="TextBox 10">
            <a:extLst>
              <a:ext uri="{FF2B5EF4-FFF2-40B4-BE49-F238E27FC236}">
                <a16:creationId xmlns:a16="http://schemas.microsoft.com/office/drawing/2014/main" id="{52DA16C8-A9FF-C64D-8D4D-CDF2DB6B74BE}"/>
              </a:ext>
            </a:extLst>
          </p:cNvPr>
          <p:cNvSpPr txBox="1"/>
          <p:nvPr/>
        </p:nvSpPr>
        <p:spPr>
          <a:xfrm>
            <a:off x="152400" y="66545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pic>
        <p:nvPicPr>
          <p:cNvPr id="15" name="Picture Placeholder 14">
            <a:extLst>
              <a:ext uri="{FF2B5EF4-FFF2-40B4-BE49-F238E27FC236}">
                <a16:creationId xmlns:a16="http://schemas.microsoft.com/office/drawing/2014/main" id="{64E8F9FC-3508-664D-A034-862CD4C15E7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1897" y="0"/>
            <a:ext cx="6096000" cy="3429000"/>
          </a:xfrm>
          <a:solidFill>
            <a:schemeClr val="bg1"/>
          </a:solidFill>
        </p:spPr>
      </p:pic>
      <p:pic>
        <p:nvPicPr>
          <p:cNvPr id="19" name="Picture Placeholder 18">
            <a:extLst>
              <a:ext uri="{FF2B5EF4-FFF2-40B4-BE49-F238E27FC236}">
                <a16:creationId xmlns:a16="http://schemas.microsoft.com/office/drawing/2014/main" id="{62711CD0-7A61-4F46-B201-15289A273E8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0" y="3429000"/>
            <a:ext cx="6096000" cy="3429000"/>
          </a:xfrm>
          <a:solidFill>
            <a:schemeClr val="bg1"/>
          </a:solidFill>
        </p:spPr>
      </p:pic>
      <p:sp>
        <p:nvSpPr>
          <p:cNvPr id="18" name="TextBox 17">
            <a:extLst>
              <a:ext uri="{FF2B5EF4-FFF2-40B4-BE49-F238E27FC236}">
                <a16:creationId xmlns:a16="http://schemas.microsoft.com/office/drawing/2014/main" id="{04209358-D4A2-AF40-B3C2-81C205AEB5BE}"/>
              </a:ext>
            </a:extLst>
          </p:cNvPr>
          <p:cNvSpPr txBox="1"/>
          <p:nvPr/>
        </p:nvSpPr>
        <p:spPr>
          <a:xfrm>
            <a:off x="6306043" y="2799562"/>
            <a:ext cx="5704725" cy="2277098"/>
          </a:xfrm>
          <a:prstGeom prst="rect">
            <a:avLst/>
          </a:prstGeom>
          <a:noFill/>
        </p:spPr>
        <p:txBody>
          <a:bodyPr wrap="square" rtlCol="0">
            <a:spAutoFit/>
          </a:bodyPr>
          <a:lstStyle/>
          <a:p>
            <a:pPr>
              <a:lnSpc>
                <a:spcPct val="150000"/>
              </a:lnSpc>
            </a:pPr>
            <a:r>
              <a:rPr lang="en-US" sz="1200" b="1" dirty="0">
                <a:solidFill>
                  <a:srgbClr val="FB3DA6"/>
                </a:solidFill>
                <a:latin typeface="Montserrat Semi" charset="0"/>
                <a:ea typeface="Montserrat Semi" charset="0"/>
                <a:cs typeface="Montserrat Semi" charset="0"/>
              </a:rPr>
              <a:t>DARK CHOCOLATE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1B1060</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5060565381643</a:t>
            </a:r>
          </a:p>
          <a:p>
            <a:pPr>
              <a:lnSpc>
                <a:spcPct val="150000"/>
              </a:lnSpc>
            </a:pPr>
            <a:r>
              <a:rPr lang="en-US" sz="1200" b="1" dirty="0">
                <a:solidFill>
                  <a:srgbClr val="FB3DA6"/>
                </a:solidFill>
                <a:latin typeface="Montserrat Semi" charset="0"/>
                <a:ea typeface="Montserrat Semi" charset="0"/>
                <a:cs typeface="Montserrat Semi" charset="0"/>
              </a:rPr>
              <a:t>RED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1B1061</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5060565381650</a:t>
            </a:r>
          </a:p>
          <a:p>
            <a:pPr>
              <a:lnSpc>
                <a:spcPct val="150000"/>
              </a:lnSpc>
            </a:pPr>
            <a:r>
              <a:rPr lang="en-US" sz="1200" b="1" dirty="0">
                <a:solidFill>
                  <a:srgbClr val="FB3DA6"/>
                </a:solidFill>
                <a:latin typeface="Montserrat Semi" charset="0"/>
                <a:ea typeface="Montserrat Semi" charset="0"/>
                <a:cs typeface="Montserrat Semi" charset="0"/>
              </a:rPr>
              <a:t>GOLD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1B1062</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5060565381667</a:t>
            </a:r>
          </a:p>
          <a:p>
            <a:pPr>
              <a:lnSpc>
                <a:spcPct val="150000"/>
              </a:lnSpc>
            </a:pPr>
            <a:r>
              <a:rPr lang="en-US" sz="1200" b="1" dirty="0">
                <a:solidFill>
                  <a:srgbClr val="FB3DA6"/>
                </a:solidFill>
                <a:latin typeface="Montserrat Semi" charset="0"/>
                <a:ea typeface="Montserrat Semi" charset="0"/>
                <a:cs typeface="Montserrat Semi" charset="0"/>
              </a:rPr>
              <a:t>COPPER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1B1063</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5060565381674</a:t>
            </a:r>
          </a:p>
          <a:p>
            <a:pPr>
              <a:lnSpc>
                <a:spcPct val="150000"/>
              </a:lnSpc>
            </a:pPr>
            <a:r>
              <a:rPr lang="en-US" sz="1200" b="1" dirty="0">
                <a:solidFill>
                  <a:srgbClr val="FB3DA6"/>
                </a:solidFill>
                <a:latin typeface="Montserrat Semi" charset="0"/>
                <a:ea typeface="Montserrat Semi" charset="0"/>
                <a:cs typeface="Montserrat Semi" charset="0"/>
              </a:rPr>
              <a:t>DARK COPPER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1B1064</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5060565381681</a:t>
            </a:r>
          </a:p>
          <a:p>
            <a:pPr>
              <a:lnSpc>
                <a:spcPct val="150000"/>
              </a:lnSpc>
            </a:pPr>
            <a:r>
              <a:rPr lang="en-US" sz="1200" b="1" dirty="0">
                <a:solidFill>
                  <a:srgbClr val="FB3DA6"/>
                </a:solidFill>
                <a:latin typeface="Montserrat Semi" charset="0"/>
                <a:ea typeface="Montserrat Semi" charset="0"/>
                <a:cs typeface="Montserrat Semi" charset="0"/>
              </a:rPr>
              <a:t>PINK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1B1065</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5060565381698</a:t>
            </a:r>
          </a:p>
          <a:p>
            <a:pPr>
              <a:lnSpc>
                <a:spcPct val="150000"/>
              </a:lnSpc>
            </a:pPr>
            <a:r>
              <a:rPr lang="en-US" sz="1200" b="1" dirty="0">
                <a:solidFill>
                  <a:srgbClr val="FB3DA6"/>
                </a:solidFill>
                <a:latin typeface="Montserrat Semi" charset="0"/>
                <a:ea typeface="Montserrat Semi" charset="0"/>
                <a:cs typeface="Montserrat Semi" charset="0"/>
              </a:rPr>
              <a:t>CHOCOLATE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1B1066</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5060565381704</a:t>
            </a:r>
          </a:p>
          <a:p>
            <a:pPr>
              <a:lnSpc>
                <a:spcPct val="150000"/>
              </a:lnSpc>
            </a:pPr>
            <a:r>
              <a:rPr lang="en-US" sz="1200" b="1" dirty="0">
                <a:solidFill>
                  <a:srgbClr val="FB3DA6"/>
                </a:solidFill>
                <a:latin typeface="Montserrat Semi" charset="0"/>
                <a:ea typeface="Montserrat Semi" charset="0"/>
                <a:cs typeface="Montserrat Semi" charset="0"/>
              </a:rPr>
              <a:t>CHAMPAGNE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1B1067</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5060565381711</a:t>
            </a:r>
          </a:p>
        </p:txBody>
      </p:sp>
      <p:sp>
        <p:nvSpPr>
          <p:cNvPr id="20" name="TextBox 19">
            <a:extLst>
              <a:ext uri="{FF2B5EF4-FFF2-40B4-BE49-F238E27FC236}">
                <a16:creationId xmlns:a16="http://schemas.microsoft.com/office/drawing/2014/main" id="{8B8740B5-9C51-1A42-888C-3C3A4414BD19}"/>
              </a:ext>
            </a:extLst>
          </p:cNvPr>
          <p:cNvSpPr txBox="1"/>
          <p:nvPr/>
        </p:nvSpPr>
        <p:spPr>
          <a:xfrm>
            <a:off x="6540220" y="525864"/>
            <a:ext cx="5236369" cy="646331"/>
          </a:xfrm>
          <a:prstGeom prst="rect">
            <a:avLst/>
          </a:prstGeom>
          <a:noFill/>
        </p:spPr>
        <p:txBody>
          <a:bodyPr wrap="square" rtlCol="0">
            <a:spAutoFit/>
          </a:bodyPr>
          <a:lstStyle/>
          <a:p>
            <a:pPr algn="ctr"/>
            <a:r>
              <a:rPr lang="en-US" sz="3600" b="1" spc="600">
                <a:solidFill>
                  <a:schemeClr val="bg1"/>
                </a:solidFill>
                <a:latin typeface="Montserrat Semi" charset="0"/>
                <a:ea typeface="Montserrat Semi" charset="0"/>
                <a:cs typeface="Montserrat Semi" charset="0"/>
              </a:rPr>
              <a:t>SPELLBINDER</a:t>
            </a:r>
          </a:p>
        </p:txBody>
      </p:sp>
      <p:sp>
        <p:nvSpPr>
          <p:cNvPr id="21" name="Rectangle 20">
            <a:extLst>
              <a:ext uri="{FF2B5EF4-FFF2-40B4-BE49-F238E27FC236}">
                <a16:creationId xmlns:a16="http://schemas.microsoft.com/office/drawing/2014/main" id="{6AC11194-9736-5143-9DA4-EF4691A9C878}"/>
              </a:ext>
            </a:extLst>
          </p:cNvPr>
          <p:cNvSpPr/>
          <p:nvPr/>
        </p:nvSpPr>
        <p:spPr>
          <a:xfrm>
            <a:off x="6592331" y="1171296"/>
            <a:ext cx="5236369" cy="419923"/>
          </a:xfrm>
          <a:prstGeom prst="rect">
            <a:avLst/>
          </a:prstGeom>
        </p:spPr>
        <p:txBody>
          <a:bodyPr wrap="square">
            <a:spAutoFit/>
          </a:bodyPr>
          <a:lstStyle/>
          <a:p>
            <a:pPr algn="ctr">
              <a:lnSpc>
                <a:spcPct val="150000"/>
              </a:lnSpc>
              <a:defRPr/>
            </a:pPr>
            <a:r>
              <a:rPr lang="en-US" sz="1600" spc="300">
                <a:solidFill>
                  <a:srgbClr val="FAE733"/>
                </a:solidFill>
                <a:latin typeface="Roboto Medium" panose="02000000000000000000" pitchFamily="2" charset="0"/>
                <a:ea typeface="Roboto Medium" panose="02000000000000000000" pitchFamily="2" charset="0"/>
                <a:cs typeface="Roboto Thin" charset="0"/>
              </a:rPr>
              <a:t>METALLIC EYE SHADOW</a:t>
            </a:r>
          </a:p>
        </p:txBody>
      </p:sp>
      <p:sp>
        <p:nvSpPr>
          <p:cNvPr id="22" name="TextBox 21">
            <a:extLst>
              <a:ext uri="{FF2B5EF4-FFF2-40B4-BE49-F238E27FC236}">
                <a16:creationId xmlns:a16="http://schemas.microsoft.com/office/drawing/2014/main" id="{88A8459C-9BA7-C047-97DA-CE78DEBB695B}"/>
              </a:ext>
            </a:extLst>
          </p:cNvPr>
          <p:cNvSpPr txBox="1"/>
          <p:nvPr/>
        </p:nvSpPr>
        <p:spPr>
          <a:xfrm>
            <a:off x="6516087" y="1591219"/>
            <a:ext cx="5236369" cy="789319"/>
          </a:xfrm>
          <a:prstGeom prst="rect">
            <a:avLst/>
          </a:prstGeom>
          <a:noFill/>
        </p:spPr>
        <p:txBody>
          <a:bodyPr wrap="square" rtlCol="0">
            <a:spAutoFit/>
          </a:bodyPr>
          <a:lstStyle/>
          <a:p>
            <a:pPr algn="ctr">
              <a:lnSpc>
                <a:spcPct val="150000"/>
              </a:lnSpc>
            </a:pPr>
            <a:r>
              <a:rPr lang="en-US" sz="1600" b="1" spc="600">
                <a:solidFill>
                  <a:srgbClr val="21C0F8"/>
                </a:solidFill>
                <a:latin typeface="Montserrat Semi" charset="0"/>
                <a:ea typeface="Montserrat Semi" charset="0"/>
                <a:cs typeface="Montserrat Semi" charset="0"/>
              </a:rPr>
              <a:t>8 COLOURS</a:t>
            </a:r>
          </a:p>
          <a:p>
            <a:pPr algn="ctr">
              <a:lnSpc>
                <a:spcPct val="150000"/>
              </a:lnSpc>
            </a:pPr>
            <a:r>
              <a:rPr lang="en-US" sz="1600" b="1" spc="600">
                <a:solidFill>
                  <a:srgbClr val="21C0F8"/>
                </a:solidFill>
                <a:latin typeface="Montserrat Semi" charset="0"/>
                <a:ea typeface="Montserrat Semi" charset="0"/>
                <a:cs typeface="Montserrat Semi" charset="0"/>
              </a:rPr>
              <a:t>3.90 g ℮ EACH</a:t>
            </a:r>
          </a:p>
        </p:txBody>
      </p:sp>
    </p:spTree>
    <p:extLst>
      <p:ext uri="{BB962C8B-B14F-4D97-AF65-F5344CB8AC3E}">
        <p14:creationId xmlns:p14="http://schemas.microsoft.com/office/powerpoint/2010/main" val="36296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5637B4-D004-0547-0C36-866A5D0A87C5}"/>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29D4CED4-0FE3-8443-B1EA-224C18500AC5}"/>
              </a:ext>
            </a:extLst>
          </p:cNvPr>
          <p:cNvSpPr txBox="1"/>
          <p:nvPr/>
        </p:nvSpPr>
        <p:spPr>
          <a:xfrm>
            <a:off x="6096000" y="1899262"/>
            <a:ext cx="6095999" cy="646331"/>
          </a:xfrm>
          <a:prstGeom prst="rect">
            <a:avLst/>
          </a:prstGeom>
          <a:noFill/>
        </p:spPr>
        <p:txBody>
          <a:bodyPr wrap="square" rtlCol="0">
            <a:spAutoFit/>
          </a:bodyPr>
          <a:lstStyle/>
          <a:p>
            <a:pPr algn="ctr"/>
            <a:r>
              <a:rPr lang="en-US" sz="3600" b="1" spc="600">
                <a:solidFill>
                  <a:schemeClr val="bg1"/>
                </a:solidFill>
                <a:latin typeface="Montserrat Semi" charset="0"/>
                <a:ea typeface="Montserrat Semi" charset="0"/>
                <a:cs typeface="Montserrat Semi" charset="0"/>
              </a:rPr>
              <a:t>FIBRE LASH</a:t>
            </a:r>
          </a:p>
        </p:txBody>
      </p:sp>
      <p:sp>
        <p:nvSpPr>
          <p:cNvPr id="9" name="Rectangle 8">
            <a:extLst>
              <a:ext uri="{FF2B5EF4-FFF2-40B4-BE49-F238E27FC236}">
                <a16:creationId xmlns:a16="http://schemas.microsoft.com/office/drawing/2014/main" id="{EA7F5136-BD47-4B4A-B0BC-0CB4E96F7EA6}"/>
              </a:ext>
            </a:extLst>
          </p:cNvPr>
          <p:cNvSpPr/>
          <p:nvPr/>
        </p:nvSpPr>
        <p:spPr>
          <a:xfrm>
            <a:off x="6096000" y="2545593"/>
            <a:ext cx="6096000" cy="419923"/>
          </a:xfrm>
          <a:prstGeom prst="rect">
            <a:avLst/>
          </a:prstGeom>
        </p:spPr>
        <p:txBody>
          <a:bodyPr wrap="square">
            <a:spAutoFit/>
          </a:bodyPr>
          <a:lstStyle/>
          <a:p>
            <a:pPr algn="ctr">
              <a:lnSpc>
                <a:spcPct val="150000"/>
              </a:lnSpc>
              <a:defRPr/>
            </a:pPr>
            <a:r>
              <a:rPr lang="en-US" sz="1600" spc="300">
                <a:solidFill>
                  <a:srgbClr val="FAE733"/>
                </a:solidFill>
                <a:latin typeface="Roboto Medium" panose="02000000000000000000" pitchFamily="2" charset="0"/>
                <a:ea typeface="Roboto Medium" panose="02000000000000000000" pitchFamily="2" charset="0"/>
                <a:cs typeface="Roboto Thin" charset="0"/>
              </a:rPr>
              <a:t>EYELASH GEL &amp; FIBRE SET</a:t>
            </a:r>
          </a:p>
        </p:txBody>
      </p:sp>
      <p:sp>
        <p:nvSpPr>
          <p:cNvPr id="12" name="TextBox 11">
            <a:extLst>
              <a:ext uri="{FF2B5EF4-FFF2-40B4-BE49-F238E27FC236}">
                <a16:creationId xmlns:a16="http://schemas.microsoft.com/office/drawing/2014/main" id="{10930A02-34FB-824A-8906-2AAF7DA68531}"/>
              </a:ext>
            </a:extLst>
          </p:cNvPr>
          <p:cNvSpPr txBox="1"/>
          <p:nvPr/>
        </p:nvSpPr>
        <p:spPr>
          <a:xfrm>
            <a:off x="6096000" y="3429000"/>
            <a:ext cx="6095999" cy="1158651"/>
          </a:xfrm>
          <a:prstGeom prst="rect">
            <a:avLst/>
          </a:prstGeom>
          <a:noFill/>
        </p:spPr>
        <p:txBody>
          <a:bodyPr wrap="square" rtlCol="0">
            <a:spAutoFit/>
          </a:bodyPr>
          <a:lstStyle/>
          <a:p>
            <a:pPr algn="ctr">
              <a:lnSpc>
                <a:spcPct val="150000"/>
              </a:lnSpc>
            </a:pPr>
            <a:r>
              <a:rPr lang="en-US" sz="1600" b="1" spc="600">
                <a:solidFill>
                  <a:srgbClr val="30C1F5"/>
                </a:solidFill>
                <a:latin typeface="Montserrat Semi" charset="0"/>
                <a:ea typeface="Montserrat Semi" charset="0"/>
                <a:cs typeface="Montserrat Semi" charset="0"/>
              </a:rPr>
              <a:t>GEL 15 ml &amp; FIBRE 1.20 g ℮</a:t>
            </a:r>
          </a:p>
          <a:p>
            <a:pPr algn="ctr">
              <a:lnSpc>
                <a:spcPct val="150000"/>
              </a:lnSpc>
            </a:pPr>
            <a:r>
              <a:rPr lang="en-US" sz="1600" b="1" spc="600">
                <a:solidFill>
                  <a:schemeClr val="accent3">
                    <a:lumMod val="75000"/>
                  </a:schemeClr>
                </a:solidFill>
                <a:latin typeface="Montserrat Semi" charset="0"/>
                <a:ea typeface="Montserrat Semi" charset="0"/>
                <a:cs typeface="Montserrat Semi" charset="0"/>
              </a:rPr>
              <a:t>ITEM CODE: </a:t>
            </a:r>
            <a:r>
              <a:rPr lang="en-US" sz="1600" b="1" spc="600">
                <a:solidFill>
                  <a:srgbClr val="F843A5"/>
                </a:solidFill>
                <a:latin typeface="Montserrat Semi" charset="0"/>
                <a:ea typeface="Montserrat Semi" charset="0"/>
                <a:cs typeface="Montserrat Semi" charset="0"/>
              </a:rPr>
              <a:t>1B1180</a:t>
            </a:r>
          </a:p>
          <a:p>
            <a:pPr algn="ctr">
              <a:lnSpc>
                <a:spcPct val="150000"/>
              </a:lnSpc>
            </a:pPr>
            <a:r>
              <a:rPr lang="en-US" sz="1600" b="1" spc="600">
                <a:solidFill>
                  <a:schemeClr val="accent3">
                    <a:lumMod val="75000"/>
                  </a:schemeClr>
                </a:solidFill>
                <a:latin typeface="Montserrat Semi" charset="0"/>
                <a:ea typeface="Montserrat Semi" charset="0"/>
                <a:cs typeface="Montserrat Semi" charset="0"/>
              </a:rPr>
              <a:t>BARCODE: </a:t>
            </a:r>
            <a:r>
              <a:rPr lang="en-US" sz="1600" b="1" spc="600">
                <a:solidFill>
                  <a:srgbClr val="F843A5"/>
                </a:solidFill>
                <a:latin typeface="Montserrat Semi" charset="0"/>
                <a:ea typeface="Montserrat Semi" charset="0"/>
                <a:cs typeface="Montserrat Semi" charset="0"/>
              </a:rPr>
              <a:t>5060565382046</a:t>
            </a:r>
          </a:p>
        </p:txBody>
      </p:sp>
      <p:sp>
        <p:nvSpPr>
          <p:cNvPr id="10" name="TextBox 9">
            <a:extLst>
              <a:ext uri="{FF2B5EF4-FFF2-40B4-BE49-F238E27FC236}">
                <a16:creationId xmlns:a16="http://schemas.microsoft.com/office/drawing/2014/main" id="{E497525C-9DDA-D84E-8728-D4FA637AA499}"/>
              </a:ext>
            </a:extLst>
          </p:cNvPr>
          <p:cNvSpPr txBox="1"/>
          <p:nvPr/>
        </p:nvSpPr>
        <p:spPr>
          <a:xfrm>
            <a:off x="0" y="65021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sp>
        <p:nvSpPr>
          <p:cNvPr id="11" name="TextBox 10">
            <a:extLst>
              <a:ext uri="{FF2B5EF4-FFF2-40B4-BE49-F238E27FC236}">
                <a16:creationId xmlns:a16="http://schemas.microsoft.com/office/drawing/2014/main" id="{52DA16C8-A9FF-C64D-8D4D-CDF2DB6B74BE}"/>
              </a:ext>
            </a:extLst>
          </p:cNvPr>
          <p:cNvSpPr txBox="1"/>
          <p:nvPr/>
        </p:nvSpPr>
        <p:spPr>
          <a:xfrm>
            <a:off x="152400" y="66545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sp>
        <p:nvSpPr>
          <p:cNvPr id="14" name="TextBox 13">
            <a:extLst>
              <a:ext uri="{FF2B5EF4-FFF2-40B4-BE49-F238E27FC236}">
                <a16:creationId xmlns:a16="http://schemas.microsoft.com/office/drawing/2014/main" id="{5410CCDD-4062-2244-9226-76AE177B7BFE}"/>
              </a:ext>
            </a:extLst>
          </p:cNvPr>
          <p:cNvSpPr txBox="1"/>
          <p:nvPr/>
        </p:nvSpPr>
        <p:spPr>
          <a:xfrm>
            <a:off x="0" y="65021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pic>
        <p:nvPicPr>
          <p:cNvPr id="5" name="Picture Placeholder 4">
            <a:extLst>
              <a:ext uri="{FF2B5EF4-FFF2-40B4-BE49-F238E27FC236}">
                <a16:creationId xmlns:a16="http://schemas.microsoft.com/office/drawing/2014/main" id="{997731AA-6242-4748-AE05-9D4834F25B7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16" name="Picture Placeholder 18">
            <a:extLst>
              <a:ext uri="{FF2B5EF4-FFF2-40B4-BE49-F238E27FC236}">
                <a16:creationId xmlns:a16="http://schemas.microsoft.com/office/drawing/2014/main" id="{E127F314-6D4C-0649-8956-94F53604099E}"/>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0" y="3429000"/>
            <a:ext cx="6096000" cy="3429000"/>
          </a:xfrm>
          <a:solidFill>
            <a:schemeClr val="bg1"/>
          </a:solidFill>
        </p:spPr>
      </p:pic>
    </p:spTree>
    <p:extLst>
      <p:ext uri="{BB962C8B-B14F-4D97-AF65-F5344CB8AC3E}">
        <p14:creationId xmlns:p14="http://schemas.microsoft.com/office/powerpoint/2010/main" val="2651335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BFA0F4-1594-5CD2-F931-5BFE4E74314F}"/>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497525C-9DDA-D84E-8728-D4FA637AA499}"/>
              </a:ext>
            </a:extLst>
          </p:cNvPr>
          <p:cNvSpPr txBox="1"/>
          <p:nvPr/>
        </p:nvSpPr>
        <p:spPr>
          <a:xfrm>
            <a:off x="0" y="65021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sp>
        <p:nvSpPr>
          <p:cNvPr id="11" name="TextBox 10">
            <a:extLst>
              <a:ext uri="{FF2B5EF4-FFF2-40B4-BE49-F238E27FC236}">
                <a16:creationId xmlns:a16="http://schemas.microsoft.com/office/drawing/2014/main" id="{52DA16C8-A9FF-C64D-8D4D-CDF2DB6B74BE}"/>
              </a:ext>
            </a:extLst>
          </p:cNvPr>
          <p:cNvSpPr txBox="1"/>
          <p:nvPr/>
        </p:nvSpPr>
        <p:spPr>
          <a:xfrm>
            <a:off x="152400" y="66545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pic>
        <p:nvPicPr>
          <p:cNvPr id="15" name="Picture Placeholder 14">
            <a:extLst>
              <a:ext uri="{FF2B5EF4-FFF2-40B4-BE49-F238E27FC236}">
                <a16:creationId xmlns:a16="http://schemas.microsoft.com/office/drawing/2014/main" id="{64E8F9FC-3508-664D-A034-862CD4C15E7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1897" y="0"/>
            <a:ext cx="6096000" cy="3429000"/>
          </a:xfrm>
          <a:solidFill>
            <a:schemeClr val="bg1"/>
          </a:solidFill>
        </p:spPr>
      </p:pic>
      <p:pic>
        <p:nvPicPr>
          <p:cNvPr id="19" name="Picture Placeholder 18">
            <a:extLst>
              <a:ext uri="{FF2B5EF4-FFF2-40B4-BE49-F238E27FC236}">
                <a16:creationId xmlns:a16="http://schemas.microsoft.com/office/drawing/2014/main" id="{62711CD0-7A61-4F46-B201-15289A273E8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1" y="3429000"/>
            <a:ext cx="6094103" cy="3429000"/>
          </a:xfrm>
          <a:solidFill>
            <a:schemeClr val="bg1"/>
          </a:solidFill>
        </p:spPr>
      </p:pic>
      <p:sp>
        <p:nvSpPr>
          <p:cNvPr id="18" name="TextBox 17">
            <a:extLst>
              <a:ext uri="{FF2B5EF4-FFF2-40B4-BE49-F238E27FC236}">
                <a16:creationId xmlns:a16="http://schemas.microsoft.com/office/drawing/2014/main" id="{04209358-D4A2-AF40-B3C2-81C205AEB5BE}"/>
              </a:ext>
            </a:extLst>
          </p:cNvPr>
          <p:cNvSpPr txBox="1"/>
          <p:nvPr/>
        </p:nvSpPr>
        <p:spPr>
          <a:xfrm>
            <a:off x="6306043" y="3097464"/>
            <a:ext cx="5704725" cy="1169103"/>
          </a:xfrm>
          <a:prstGeom prst="rect">
            <a:avLst/>
          </a:prstGeom>
          <a:noFill/>
        </p:spPr>
        <p:txBody>
          <a:bodyPr wrap="square" rtlCol="0">
            <a:spAutoFit/>
          </a:bodyPr>
          <a:lstStyle/>
          <a:p>
            <a:pPr>
              <a:lnSpc>
                <a:spcPct val="150000"/>
              </a:lnSpc>
            </a:pPr>
            <a:r>
              <a:rPr lang="en-US" sz="1200" b="1">
                <a:solidFill>
                  <a:srgbClr val="FB3DA6"/>
                </a:solidFill>
                <a:latin typeface="Montserrat Semi" charset="0"/>
                <a:ea typeface="Montserrat Semi" charset="0"/>
                <a:cs typeface="Montserrat Semi" charset="0"/>
              </a:rPr>
              <a:t>HOLOGRAPHIC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1B1030</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5060565381582</a:t>
            </a:r>
          </a:p>
          <a:p>
            <a:pPr>
              <a:lnSpc>
                <a:spcPct val="150000"/>
              </a:lnSpc>
            </a:pPr>
            <a:r>
              <a:rPr lang="en-US" sz="1200" b="1">
                <a:solidFill>
                  <a:srgbClr val="FB3DA6"/>
                </a:solidFill>
                <a:latin typeface="Montserrat Semi" charset="0"/>
                <a:ea typeface="Montserrat Semi" charset="0"/>
                <a:cs typeface="Montserrat Semi" charset="0"/>
              </a:rPr>
              <a:t>GOLD</a:t>
            </a:r>
            <a:r>
              <a:rPr lang="en-US" sz="1000" b="1" baseline="30000">
                <a:solidFill>
                  <a:schemeClr val="bg1"/>
                </a:solidFill>
                <a:latin typeface="Montserrat Semi" charset="0"/>
                <a:ea typeface="Montserrat Semi" charset="0"/>
                <a:cs typeface="Montserrat Semi" charset="0"/>
              </a:rPr>
              <a:t>NEW</a:t>
            </a:r>
            <a:r>
              <a:rPr lang="en-US" sz="1200" b="1">
                <a:solidFill>
                  <a:srgbClr val="FB3DA6"/>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1B1031</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5060565382091</a:t>
            </a:r>
          </a:p>
          <a:p>
            <a:pPr>
              <a:lnSpc>
                <a:spcPct val="150000"/>
              </a:lnSpc>
            </a:pPr>
            <a:r>
              <a:rPr lang="en-US" sz="1200" b="1">
                <a:solidFill>
                  <a:srgbClr val="FB3DA6"/>
                </a:solidFill>
                <a:latin typeface="Montserrat Semi" charset="0"/>
                <a:ea typeface="Montserrat Semi" charset="0"/>
                <a:cs typeface="Montserrat Semi" charset="0"/>
              </a:rPr>
              <a:t>PINK</a:t>
            </a:r>
            <a:r>
              <a:rPr lang="en-US" sz="1000" b="1" baseline="30000">
                <a:solidFill>
                  <a:schemeClr val="bg1"/>
                </a:solidFill>
                <a:latin typeface="Montserrat Semi" charset="0"/>
                <a:ea typeface="Montserrat Semi" charset="0"/>
                <a:cs typeface="Montserrat Semi" charset="0"/>
              </a:rPr>
              <a:t>NEW</a:t>
            </a:r>
            <a:r>
              <a:rPr lang="en-US" sz="1200" b="1">
                <a:solidFill>
                  <a:srgbClr val="FB3DA6"/>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1B1032</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5060565382107</a:t>
            </a:r>
          </a:p>
          <a:p>
            <a:pPr>
              <a:lnSpc>
                <a:spcPct val="150000"/>
              </a:lnSpc>
            </a:pPr>
            <a:r>
              <a:rPr lang="en-US" sz="1200" b="1">
                <a:solidFill>
                  <a:srgbClr val="FB3DA6"/>
                </a:solidFill>
                <a:latin typeface="Montserrat Semi" charset="0"/>
                <a:ea typeface="Montserrat Semi" charset="0"/>
                <a:cs typeface="Montserrat Semi" charset="0"/>
              </a:rPr>
              <a:t>CHAMPAGNE</a:t>
            </a:r>
            <a:r>
              <a:rPr lang="en-US" sz="1000" b="1" baseline="30000">
                <a:solidFill>
                  <a:schemeClr val="bg1"/>
                </a:solidFill>
                <a:latin typeface="Montserrat Semi" charset="0"/>
                <a:ea typeface="Montserrat Semi" charset="0"/>
                <a:cs typeface="Montserrat Semi" charset="0"/>
              </a:rPr>
              <a:t>NEW</a:t>
            </a:r>
            <a:r>
              <a:rPr lang="en-US" sz="1200" b="1">
                <a:solidFill>
                  <a:srgbClr val="FB3DA6"/>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1B1033</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5060565382114</a:t>
            </a:r>
          </a:p>
        </p:txBody>
      </p:sp>
      <p:sp>
        <p:nvSpPr>
          <p:cNvPr id="20" name="TextBox 19">
            <a:extLst>
              <a:ext uri="{FF2B5EF4-FFF2-40B4-BE49-F238E27FC236}">
                <a16:creationId xmlns:a16="http://schemas.microsoft.com/office/drawing/2014/main" id="{8B8740B5-9C51-1A42-888C-3C3A4414BD19}"/>
              </a:ext>
            </a:extLst>
          </p:cNvPr>
          <p:cNvSpPr txBox="1"/>
          <p:nvPr/>
        </p:nvSpPr>
        <p:spPr>
          <a:xfrm>
            <a:off x="6540220" y="525864"/>
            <a:ext cx="5236369" cy="646331"/>
          </a:xfrm>
          <a:prstGeom prst="rect">
            <a:avLst/>
          </a:prstGeom>
          <a:noFill/>
        </p:spPr>
        <p:txBody>
          <a:bodyPr wrap="square" rtlCol="0">
            <a:spAutoFit/>
          </a:bodyPr>
          <a:lstStyle/>
          <a:p>
            <a:pPr algn="ctr"/>
            <a:r>
              <a:rPr lang="en-US" sz="3600" b="1" spc="600">
                <a:solidFill>
                  <a:schemeClr val="bg1"/>
                </a:solidFill>
                <a:latin typeface="Montserrat Semi" charset="0"/>
                <a:ea typeface="Montserrat Semi" charset="0"/>
                <a:cs typeface="Montserrat Semi" charset="0"/>
              </a:rPr>
              <a:t>PLUTO</a:t>
            </a:r>
          </a:p>
        </p:txBody>
      </p:sp>
      <p:sp>
        <p:nvSpPr>
          <p:cNvPr id="21" name="Rectangle 20">
            <a:extLst>
              <a:ext uri="{FF2B5EF4-FFF2-40B4-BE49-F238E27FC236}">
                <a16:creationId xmlns:a16="http://schemas.microsoft.com/office/drawing/2014/main" id="{6AC11194-9736-5143-9DA4-EF4691A9C878}"/>
              </a:ext>
            </a:extLst>
          </p:cNvPr>
          <p:cNvSpPr/>
          <p:nvPr/>
        </p:nvSpPr>
        <p:spPr>
          <a:xfrm>
            <a:off x="6592331" y="1171296"/>
            <a:ext cx="5236369" cy="419923"/>
          </a:xfrm>
          <a:prstGeom prst="rect">
            <a:avLst/>
          </a:prstGeom>
        </p:spPr>
        <p:txBody>
          <a:bodyPr wrap="square">
            <a:spAutoFit/>
          </a:bodyPr>
          <a:lstStyle/>
          <a:p>
            <a:pPr algn="ctr">
              <a:lnSpc>
                <a:spcPct val="150000"/>
              </a:lnSpc>
              <a:defRPr/>
            </a:pPr>
            <a:r>
              <a:rPr lang="en-US" sz="1600" spc="300">
                <a:solidFill>
                  <a:srgbClr val="FAE733"/>
                </a:solidFill>
                <a:latin typeface="Roboto Medium" panose="02000000000000000000" pitchFamily="2" charset="0"/>
                <a:ea typeface="Roboto Medium" panose="02000000000000000000" pitchFamily="2" charset="0"/>
                <a:cs typeface="Roboto Thin" charset="0"/>
              </a:rPr>
              <a:t>HIGHLIGHTER STICK</a:t>
            </a:r>
          </a:p>
        </p:txBody>
      </p:sp>
      <p:sp>
        <p:nvSpPr>
          <p:cNvPr id="22" name="TextBox 21">
            <a:extLst>
              <a:ext uri="{FF2B5EF4-FFF2-40B4-BE49-F238E27FC236}">
                <a16:creationId xmlns:a16="http://schemas.microsoft.com/office/drawing/2014/main" id="{88A8459C-9BA7-C047-97DA-CE78DEBB695B}"/>
              </a:ext>
            </a:extLst>
          </p:cNvPr>
          <p:cNvSpPr txBox="1"/>
          <p:nvPr/>
        </p:nvSpPr>
        <p:spPr>
          <a:xfrm>
            <a:off x="6516086" y="1949681"/>
            <a:ext cx="5236369" cy="789319"/>
          </a:xfrm>
          <a:prstGeom prst="rect">
            <a:avLst/>
          </a:prstGeom>
          <a:noFill/>
        </p:spPr>
        <p:txBody>
          <a:bodyPr wrap="square" rtlCol="0">
            <a:spAutoFit/>
          </a:bodyPr>
          <a:lstStyle/>
          <a:p>
            <a:pPr algn="ctr">
              <a:lnSpc>
                <a:spcPct val="150000"/>
              </a:lnSpc>
            </a:pPr>
            <a:r>
              <a:rPr lang="en-US" sz="1600" b="1" spc="600">
                <a:solidFill>
                  <a:srgbClr val="21C0F8"/>
                </a:solidFill>
                <a:latin typeface="Montserrat Semi" charset="0"/>
                <a:ea typeface="Montserrat Semi" charset="0"/>
                <a:cs typeface="Montserrat Semi" charset="0"/>
              </a:rPr>
              <a:t>4 COLOURS</a:t>
            </a:r>
          </a:p>
          <a:p>
            <a:pPr algn="ctr">
              <a:lnSpc>
                <a:spcPct val="150000"/>
              </a:lnSpc>
            </a:pPr>
            <a:r>
              <a:rPr lang="en-US" sz="1600" b="1" spc="600">
                <a:solidFill>
                  <a:srgbClr val="21C0F8"/>
                </a:solidFill>
                <a:latin typeface="Montserrat Semi" charset="0"/>
                <a:ea typeface="Montserrat Semi" charset="0"/>
                <a:cs typeface="Montserrat Semi" charset="0"/>
              </a:rPr>
              <a:t>3.20 g ℮ EACH</a:t>
            </a:r>
          </a:p>
        </p:txBody>
      </p:sp>
    </p:spTree>
    <p:extLst>
      <p:ext uri="{BB962C8B-B14F-4D97-AF65-F5344CB8AC3E}">
        <p14:creationId xmlns:p14="http://schemas.microsoft.com/office/powerpoint/2010/main" val="211613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3603D-2133-BC14-3E0B-EA7224916C83}"/>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497525C-9DDA-D84E-8728-D4FA637AA499}"/>
              </a:ext>
            </a:extLst>
          </p:cNvPr>
          <p:cNvSpPr txBox="1"/>
          <p:nvPr/>
        </p:nvSpPr>
        <p:spPr>
          <a:xfrm>
            <a:off x="0" y="65021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sp>
        <p:nvSpPr>
          <p:cNvPr id="11" name="TextBox 10">
            <a:extLst>
              <a:ext uri="{FF2B5EF4-FFF2-40B4-BE49-F238E27FC236}">
                <a16:creationId xmlns:a16="http://schemas.microsoft.com/office/drawing/2014/main" id="{52DA16C8-A9FF-C64D-8D4D-CDF2DB6B74BE}"/>
              </a:ext>
            </a:extLst>
          </p:cNvPr>
          <p:cNvSpPr txBox="1"/>
          <p:nvPr/>
        </p:nvSpPr>
        <p:spPr>
          <a:xfrm>
            <a:off x="152400" y="66545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pic>
        <p:nvPicPr>
          <p:cNvPr id="15" name="Picture Placeholder 14">
            <a:extLst>
              <a:ext uri="{FF2B5EF4-FFF2-40B4-BE49-F238E27FC236}">
                <a16:creationId xmlns:a16="http://schemas.microsoft.com/office/drawing/2014/main" id="{64E8F9FC-3508-664D-A034-862CD4C15E7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1897" y="0"/>
            <a:ext cx="6096000" cy="3429000"/>
          </a:xfrm>
          <a:solidFill>
            <a:schemeClr val="bg1"/>
          </a:solidFill>
        </p:spPr>
      </p:pic>
      <p:pic>
        <p:nvPicPr>
          <p:cNvPr id="19" name="Picture Placeholder 18">
            <a:extLst>
              <a:ext uri="{FF2B5EF4-FFF2-40B4-BE49-F238E27FC236}">
                <a16:creationId xmlns:a16="http://schemas.microsoft.com/office/drawing/2014/main" id="{62711CD0-7A61-4F46-B201-15289A273E8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0" y="3429000"/>
            <a:ext cx="6094103" cy="3429000"/>
          </a:xfrm>
          <a:solidFill>
            <a:schemeClr val="bg1"/>
          </a:solidFill>
        </p:spPr>
      </p:pic>
      <p:sp>
        <p:nvSpPr>
          <p:cNvPr id="18" name="TextBox 17">
            <a:extLst>
              <a:ext uri="{FF2B5EF4-FFF2-40B4-BE49-F238E27FC236}">
                <a16:creationId xmlns:a16="http://schemas.microsoft.com/office/drawing/2014/main" id="{04209358-D4A2-AF40-B3C2-81C205AEB5BE}"/>
              </a:ext>
            </a:extLst>
          </p:cNvPr>
          <p:cNvSpPr txBox="1"/>
          <p:nvPr/>
        </p:nvSpPr>
        <p:spPr>
          <a:xfrm>
            <a:off x="6306043" y="3370419"/>
            <a:ext cx="5704725" cy="892104"/>
          </a:xfrm>
          <a:prstGeom prst="rect">
            <a:avLst/>
          </a:prstGeom>
          <a:noFill/>
        </p:spPr>
        <p:txBody>
          <a:bodyPr wrap="square" rtlCol="0">
            <a:spAutoFit/>
          </a:bodyPr>
          <a:lstStyle/>
          <a:p>
            <a:pPr>
              <a:lnSpc>
                <a:spcPct val="150000"/>
              </a:lnSpc>
            </a:pPr>
            <a:r>
              <a:rPr lang="en-US" sz="1200" b="1">
                <a:solidFill>
                  <a:srgbClr val="FB3DA6"/>
                </a:solidFill>
                <a:latin typeface="Montserrat Semi" charset="0"/>
                <a:ea typeface="Montserrat Semi" charset="0"/>
                <a:cs typeface="Montserrat Semi" charset="0"/>
              </a:rPr>
              <a:t>LIGHT GOLD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1B1040</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5060565381599</a:t>
            </a:r>
          </a:p>
          <a:p>
            <a:pPr>
              <a:lnSpc>
                <a:spcPct val="150000"/>
              </a:lnSpc>
            </a:pPr>
            <a:r>
              <a:rPr lang="en-US" sz="1200" b="1">
                <a:solidFill>
                  <a:srgbClr val="FB3DA6"/>
                </a:solidFill>
                <a:latin typeface="Montserrat Semi" charset="0"/>
                <a:ea typeface="Montserrat Semi" charset="0"/>
                <a:cs typeface="Montserrat Semi" charset="0"/>
              </a:rPr>
              <a:t>DARK GOLD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1B1041</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5060565381605</a:t>
            </a:r>
          </a:p>
          <a:p>
            <a:pPr>
              <a:lnSpc>
                <a:spcPct val="150000"/>
              </a:lnSpc>
            </a:pPr>
            <a:r>
              <a:rPr lang="en-US" sz="1200" b="1">
                <a:solidFill>
                  <a:srgbClr val="FB3DA6"/>
                </a:solidFill>
                <a:latin typeface="Montserrat Semi" charset="0"/>
                <a:ea typeface="Montserrat Semi" charset="0"/>
                <a:cs typeface="Montserrat Semi" charset="0"/>
              </a:rPr>
              <a:t>SILVER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1B1042</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5060565381612</a:t>
            </a:r>
          </a:p>
        </p:txBody>
      </p:sp>
      <p:sp>
        <p:nvSpPr>
          <p:cNvPr id="20" name="TextBox 19">
            <a:extLst>
              <a:ext uri="{FF2B5EF4-FFF2-40B4-BE49-F238E27FC236}">
                <a16:creationId xmlns:a16="http://schemas.microsoft.com/office/drawing/2014/main" id="{8B8740B5-9C51-1A42-888C-3C3A4414BD19}"/>
              </a:ext>
            </a:extLst>
          </p:cNvPr>
          <p:cNvSpPr txBox="1"/>
          <p:nvPr/>
        </p:nvSpPr>
        <p:spPr>
          <a:xfrm>
            <a:off x="6540220" y="525864"/>
            <a:ext cx="5236369" cy="646331"/>
          </a:xfrm>
          <a:prstGeom prst="rect">
            <a:avLst/>
          </a:prstGeom>
          <a:noFill/>
        </p:spPr>
        <p:txBody>
          <a:bodyPr wrap="square" rtlCol="0">
            <a:spAutoFit/>
          </a:bodyPr>
          <a:lstStyle/>
          <a:p>
            <a:pPr algn="ctr"/>
            <a:r>
              <a:rPr lang="en-US" sz="3600" b="1" spc="600">
                <a:solidFill>
                  <a:schemeClr val="bg1"/>
                </a:solidFill>
                <a:latin typeface="Montserrat Semi" charset="0"/>
                <a:ea typeface="Montserrat Semi" charset="0"/>
                <a:cs typeface="Montserrat Semi" charset="0"/>
              </a:rPr>
              <a:t>MOONDUST</a:t>
            </a:r>
          </a:p>
        </p:txBody>
      </p:sp>
      <p:sp>
        <p:nvSpPr>
          <p:cNvPr id="21" name="Rectangle 20">
            <a:extLst>
              <a:ext uri="{FF2B5EF4-FFF2-40B4-BE49-F238E27FC236}">
                <a16:creationId xmlns:a16="http://schemas.microsoft.com/office/drawing/2014/main" id="{6AC11194-9736-5143-9DA4-EF4691A9C878}"/>
              </a:ext>
            </a:extLst>
          </p:cNvPr>
          <p:cNvSpPr/>
          <p:nvPr/>
        </p:nvSpPr>
        <p:spPr>
          <a:xfrm>
            <a:off x="6592331" y="1171296"/>
            <a:ext cx="5236369" cy="419923"/>
          </a:xfrm>
          <a:prstGeom prst="rect">
            <a:avLst/>
          </a:prstGeom>
        </p:spPr>
        <p:txBody>
          <a:bodyPr wrap="square">
            <a:spAutoFit/>
          </a:bodyPr>
          <a:lstStyle/>
          <a:p>
            <a:pPr algn="ctr">
              <a:lnSpc>
                <a:spcPct val="150000"/>
              </a:lnSpc>
              <a:defRPr/>
            </a:pPr>
            <a:r>
              <a:rPr lang="en-US" sz="1600" spc="300">
                <a:solidFill>
                  <a:srgbClr val="FAE733"/>
                </a:solidFill>
                <a:latin typeface="Roboto Medium" panose="02000000000000000000" pitchFamily="2" charset="0"/>
                <a:ea typeface="Roboto Medium" panose="02000000000000000000" pitchFamily="2" charset="0"/>
                <a:cs typeface="Roboto Thin" charset="0"/>
              </a:rPr>
              <a:t>HOLOGRAPHIC HIGHLIGHTER POWDER</a:t>
            </a:r>
          </a:p>
        </p:txBody>
      </p:sp>
      <p:sp>
        <p:nvSpPr>
          <p:cNvPr id="22" name="TextBox 21">
            <a:extLst>
              <a:ext uri="{FF2B5EF4-FFF2-40B4-BE49-F238E27FC236}">
                <a16:creationId xmlns:a16="http://schemas.microsoft.com/office/drawing/2014/main" id="{88A8459C-9BA7-C047-97DA-CE78DEBB695B}"/>
              </a:ext>
            </a:extLst>
          </p:cNvPr>
          <p:cNvSpPr txBox="1"/>
          <p:nvPr/>
        </p:nvSpPr>
        <p:spPr>
          <a:xfrm>
            <a:off x="6516086" y="1949681"/>
            <a:ext cx="5236369" cy="789319"/>
          </a:xfrm>
          <a:prstGeom prst="rect">
            <a:avLst/>
          </a:prstGeom>
          <a:noFill/>
        </p:spPr>
        <p:txBody>
          <a:bodyPr wrap="square" rtlCol="0">
            <a:spAutoFit/>
          </a:bodyPr>
          <a:lstStyle/>
          <a:p>
            <a:pPr algn="ctr">
              <a:lnSpc>
                <a:spcPct val="150000"/>
              </a:lnSpc>
            </a:pPr>
            <a:r>
              <a:rPr lang="en-US" sz="1600" b="1" spc="600">
                <a:solidFill>
                  <a:srgbClr val="21C0F8"/>
                </a:solidFill>
                <a:latin typeface="Montserrat Semi" charset="0"/>
                <a:ea typeface="Montserrat Semi" charset="0"/>
                <a:cs typeface="Montserrat Semi" charset="0"/>
              </a:rPr>
              <a:t>3 COLOURS</a:t>
            </a:r>
          </a:p>
          <a:p>
            <a:pPr algn="ctr">
              <a:lnSpc>
                <a:spcPct val="150000"/>
              </a:lnSpc>
            </a:pPr>
            <a:r>
              <a:rPr lang="en-US" sz="1600" b="1" spc="600">
                <a:solidFill>
                  <a:srgbClr val="21C0F8"/>
                </a:solidFill>
                <a:latin typeface="Montserrat Semi" charset="0"/>
                <a:ea typeface="Montserrat Semi" charset="0"/>
                <a:cs typeface="Montserrat Semi" charset="0"/>
              </a:rPr>
              <a:t>2.80 g ℮ EACH</a:t>
            </a:r>
          </a:p>
        </p:txBody>
      </p:sp>
    </p:spTree>
    <p:extLst>
      <p:ext uri="{BB962C8B-B14F-4D97-AF65-F5344CB8AC3E}">
        <p14:creationId xmlns:p14="http://schemas.microsoft.com/office/powerpoint/2010/main" val="3223544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7DC86B-6CD5-D72C-AC7A-B1CDE2589431}"/>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29D4CED4-0FE3-8443-B1EA-224C18500AC5}"/>
              </a:ext>
            </a:extLst>
          </p:cNvPr>
          <p:cNvSpPr txBox="1"/>
          <p:nvPr/>
        </p:nvSpPr>
        <p:spPr>
          <a:xfrm>
            <a:off x="6096000" y="1899262"/>
            <a:ext cx="6095999" cy="646331"/>
          </a:xfrm>
          <a:prstGeom prst="rect">
            <a:avLst/>
          </a:prstGeom>
          <a:noFill/>
        </p:spPr>
        <p:txBody>
          <a:bodyPr wrap="square" rtlCol="0">
            <a:spAutoFit/>
          </a:bodyPr>
          <a:lstStyle/>
          <a:p>
            <a:pPr algn="ctr"/>
            <a:r>
              <a:rPr lang="en-US" sz="3600" b="1" spc="600">
                <a:solidFill>
                  <a:schemeClr val="bg1"/>
                </a:solidFill>
                <a:latin typeface="Montserrat Semi" charset="0"/>
                <a:ea typeface="Montserrat Semi" charset="0"/>
                <a:cs typeface="Montserrat Semi" charset="0"/>
              </a:rPr>
              <a:t>AURORA</a:t>
            </a:r>
          </a:p>
        </p:txBody>
      </p:sp>
      <p:sp>
        <p:nvSpPr>
          <p:cNvPr id="9" name="Rectangle 8">
            <a:extLst>
              <a:ext uri="{FF2B5EF4-FFF2-40B4-BE49-F238E27FC236}">
                <a16:creationId xmlns:a16="http://schemas.microsoft.com/office/drawing/2014/main" id="{EA7F5136-BD47-4B4A-B0BC-0CB4E96F7EA6}"/>
              </a:ext>
            </a:extLst>
          </p:cNvPr>
          <p:cNvSpPr/>
          <p:nvPr/>
        </p:nvSpPr>
        <p:spPr>
          <a:xfrm>
            <a:off x="6096000" y="2545593"/>
            <a:ext cx="6096000" cy="419923"/>
          </a:xfrm>
          <a:prstGeom prst="rect">
            <a:avLst/>
          </a:prstGeom>
        </p:spPr>
        <p:txBody>
          <a:bodyPr wrap="square">
            <a:spAutoFit/>
          </a:bodyPr>
          <a:lstStyle/>
          <a:p>
            <a:pPr algn="ctr">
              <a:lnSpc>
                <a:spcPct val="150000"/>
              </a:lnSpc>
              <a:defRPr/>
            </a:pPr>
            <a:r>
              <a:rPr lang="en-US" sz="1600" spc="300">
                <a:solidFill>
                  <a:srgbClr val="FAE733"/>
                </a:solidFill>
                <a:latin typeface="Roboto Medium" panose="02000000000000000000" pitchFamily="2" charset="0"/>
                <a:ea typeface="Roboto Medium" panose="02000000000000000000" pitchFamily="2" charset="0"/>
                <a:cs typeface="Roboto Thin" charset="0"/>
              </a:rPr>
              <a:t>HOLOGRAPHIC PRIMER</a:t>
            </a:r>
          </a:p>
        </p:txBody>
      </p:sp>
      <p:sp>
        <p:nvSpPr>
          <p:cNvPr id="12" name="TextBox 11">
            <a:extLst>
              <a:ext uri="{FF2B5EF4-FFF2-40B4-BE49-F238E27FC236}">
                <a16:creationId xmlns:a16="http://schemas.microsoft.com/office/drawing/2014/main" id="{10930A02-34FB-824A-8906-2AAF7DA68531}"/>
              </a:ext>
            </a:extLst>
          </p:cNvPr>
          <p:cNvSpPr txBox="1"/>
          <p:nvPr/>
        </p:nvSpPr>
        <p:spPr>
          <a:xfrm>
            <a:off x="6096000" y="3429000"/>
            <a:ext cx="6095999" cy="1158651"/>
          </a:xfrm>
          <a:prstGeom prst="rect">
            <a:avLst/>
          </a:prstGeom>
          <a:noFill/>
        </p:spPr>
        <p:txBody>
          <a:bodyPr wrap="square" rtlCol="0">
            <a:spAutoFit/>
          </a:bodyPr>
          <a:lstStyle/>
          <a:p>
            <a:pPr algn="ctr">
              <a:lnSpc>
                <a:spcPct val="150000"/>
              </a:lnSpc>
            </a:pPr>
            <a:r>
              <a:rPr lang="en-US" sz="1600" b="1" spc="600">
                <a:solidFill>
                  <a:srgbClr val="30C1F5"/>
                </a:solidFill>
                <a:latin typeface="Montserrat Semi" charset="0"/>
                <a:ea typeface="Montserrat Semi" charset="0"/>
                <a:cs typeface="Montserrat Semi" charset="0"/>
              </a:rPr>
              <a:t>20.50 ml ℮</a:t>
            </a:r>
          </a:p>
          <a:p>
            <a:pPr algn="ctr">
              <a:lnSpc>
                <a:spcPct val="150000"/>
              </a:lnSpc>
            </a:pPr>
            <a:r>
              <a:rPr lang="en-US" sz="1600" b="1" spc="600">
                <a:solidFill>
                  <a:schemeClr val="accent3">
                    <a:lumMod val="75000"/>
                  </a:schemeClr>
                </a:solidFill>
                <a:latin typeface="Montserrat Semi" charset="0"/>
                <a:ea typeface="Montserrat Semi" charset="0"/>
                <a:cs typeface="Montserrat Semi" charset="0"/>
              </a:rPr>
              <a:t>ITEM CODE: </a:t>
            </a:r>
            <a:r>
              <a:rPr lang="en-US" sz="1600" b="1" spc="600">
                <a:solidFill>
                  <a:srgbClr val="F843A5"/>
                </a:solidFill>
                <a:latin typeface="Montserrat Semi" charset="0"/>
                <a:ea typeface="Montserrat Semi" charset="0"/>
                <a:cs typeface="Montserrat Semi" charset="0"/>
              </a:rPr>
              <a:t>1B1130</a:t>
            </a:r>
          </a:p>
          <a:p>
            <a:pPr algn="ctr">
              <a:lnSpc>
                <a:spcPct val="150000"/>
              </a:lnSpc>
            </a:pPr>
            <a:r>
              <a:rPr lang="en-US" sz="1600" b="1" spc="600">
                <a:solidFill>
                  <a:schemeClr val="accent3">
                    <a:lumMod val="75000"/>
                  </a:schemeClr>
                </a:solidFill>
                <a:latin typeface="Montserrat Semi" charset="0"/>
                <a:ea typeface="Montserrat Semi" charset="0"/>
                <a:cs typeface="Montserrat Semi" charset="0"/>
              </a:rPr>
              <a:t>BARCODE: </a:t>
            </a:r>
            <a:r>
              <a:rPr lang="en-US" sz="1600" b="1" spc="600">
                <a:solidFill>
                  <a:srgbClr val="F843A5"/>
                </a:solidFill>
                <a:latin typeface="Montserrat Semi" charset="0"/>
                <a:ea typeface="Montserrat Semi" charset="0"/>
                <a:cs typeface="Montserrat Semi" charset="0"/>
              </a:rPr>
              <a:t>5060565381957</a:t>
            </a:r>
          </a:p>
        </p:txBody>
      </p:sp>
      <p:pic>
        <p:nvPicPr>
          <p:cNvPr id="5" name="Picture Placeholder 4">
            <a:extLst>
              <a:ext uri="{FF2B5EF4-FFF2-40B4-BE49-F238E27FC236}">
                <a16:creationId xmlns:a16="http://schemas.microsoft.com/office/drawing/2014/main" id="{F614FF0A-0F26-FD42-8C01-36E53A4D20B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16" name="Picture Placeholder 18">
            <a:extLst>
              <a:ext uri="{FF2B5EF4-FFF2-40B4-BE49-F238E27FC236}">
                <a16:creationId xmlns:a16="http://schemas.microsoft.com/office/drawing/2014/main" id="{B6A31093-BDBB-994A-A0D9-7C2F01FB3DC8}"/>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0" y="3611847"/>
            <a:ext cx="6096000" cy="3429000"/>
          </a:xfrm>
          <a:solidFill>
            <a:schemeClr val="bg1"/>
          </a:solidFill>
        </p:spPr>
      </p:pic>
    </p:spTree>
    <p:extLst>
      <p:ext uri="{BB962C8B-B14F-4D97-AF65-F5344CB8AC3E}">
        <p14:creationId xmlns:p14="http://schemas.microsoft.com/office/powerpoint/2010/main" val="4160585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2B7750-3DCB-C4E4-B684-8CD93AAA37A9}"/>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497525C-9DDA-D84E-8728-D4FA637AA499}"/>
              </a:ext>
            </a:extLst>
          </p:cNvPr>
          <p:cNvSpPr txBox="1"/>
          <p:nvPr/>
        </p:nvSpPr>
        <p:spPr>
          <a:xfrm>
            <a:off x="0" y="65021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sp>
        <p:nvSpPr>
          <p:cNvPr id="11" name="TextBox 10">
            <a:extLst>
              <a:ext uri="{FF2B5EF4-FFF2-40B4-BE49-F238E27FC236}">
                <a16:creationId xmlns:a16="http://schemas.microsoft.com/office/drawing/2014/main" id="{52DA16C8-A9FF-C64D-8D4D-CDF2DB6B74BE}"/>
              </a:ext>
            </a:extLst>
          </p:cNvPr>
          <p:cNvSpPr txBox="1"/>
          <p:nvPr/>
        </p:nvSpPr>
        <p:spPr>
          <a:xfrm>
            <a:off x="152400" y="66545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pic>
        <p:nvPicPr>
          <p:cNvPr id="15" name="Picture Placeholder 14">
            <a:extLst>
              <a:ext uri="{FF2B5EF4-FFF2-40B4-BE49-F238E27FC236}">
                <a16:creationId xmlns:a16="http://schemas.microsoft.com/office/drawing/2014/main" id="{64E8F9FC-3508-664D-A034-862CD4C15E7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1897" y="0"/>
            <a:ext cx="6096000" cy="3429000"/>
          </a:xfrm>
          <a:solidFill>
            <a:schemeClr val="bg1"/>
          </a:solidFill>
        </p:spPr>
      </p:pic>
      <p:pic>
        <p:nvPicPr>
          <p:cNvPr id="19" name="Picture Placeholder 18">
            <a:extLst>
              <a:ext uri="{FF2B5EF4-FFF2-40B4-BE49-F238E27FC236}">
                <a16:creationId xmlns:a16="http://schemas.microsoft.com/office/drawing/2014/main" id="{62711CD0-7A61-4F46-B201-15289A273E8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1" y="3429000"/>
            <a:ext cx="6094103" cy="3429000"/>
          </a:xfrm>
          <a:solidFill>
            <a:schemeClr val="bg1"/>
          </a:solidFill>
        </p:spPr>
      </p:pic>
      <p:sp>
        <p:nvSpPr>
          <p:cNvPr id="18" name="TextBox 17">
            <a:extLst>
              <a:ext uri="{FF2B5EF4-FFF2-40B4-BE49-F238E27FC236}">
                <a16:creationId xmlns:a16="http://schemas.microsoft.com/office/drawing/2014/main" id="{04209358-D4A2-AF40-B3C2-81C205AEB5BE}"/>
              </a:ext>
            </a:extLst>
          </p:cNvPr>
          <p:cNvSpPr txBox="1"/>
          <p:nvPr/>
        </p:nvSpPr>
        <p:spPr>
          <a:xfrm>
            <a:off x="6306043" y="3097464"/>
            <a:ext cx="5704725" cy="1169103"/>
          </a:xfrm>
          <a:prstGeom prst="rect">
            <a:avLst/>
          </a:prstGeom>
          <a:noFill/>
        </p:spPr>
        <p:txBody>
          <a:bodyPr wrap="square" rtlCol="0">
            <a:spAutoFit/>
          </a:bodyPr>
          <a:lstStyle/>
          <a:p>
            <a:pPr>
              <a:lnSpc>
                <a:spcPct val="150000"/>
              </a:lnSpc>
            </a:pPr>
            <a:r>
              <a:rPr lang="en-US" sz="1200" b="1">
                <a:solidFill>
                  <a:srgbClr val="FB3DA6"/>
                </a:solidFill>
                <a:latin typeface="Montserrat Semi" charset="0"/>
                <a:ea typeface="Montserrat Semi" charset="0"/>
                <a:cs typeface="Montserrat Semi" charset="0"/>
              </a:rPr>
              <a:t>NUDE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1B1140</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5060565381964</a:t>
            </a:r>
          </a:p>
          <a:p>
            <a:pPr>
              <a:lnSpc>
                <a:spcPct val="150000"/>
              </a:lnSpc>
            </a:pPr>
            <a:r>
              <a:rPr lang="en-US" sz="1200" b="1">
                <a:solidFill>
                  <a:srgbClr val="FB3DA6"/>
                </a:solidFill>
                <a:latin typeface="Montserrat Semi" charset="0"/>
                <a:ea typeface="Montserrat Semi" charset="0"/>
                <a:cs typeface="Montserrat Semi" charset="0"/>
              </a:rPr>
              <a:t>DARK BROWN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1B1141</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5060565381971</a:t>
            </a:r>
          </a:p>
          <a:p>
            <a:pPr>
              <a:lnSpc>
                <a:spcPct val="150000"/>
              </a:lnSpc>
            </a:pPr>
            <a:r>
              <a:rPr lang="en-US" sz="1200" b="1">
                <a:solidFill>
                  <a:srgbClr val="FB3DA6"/>
                </a:solidFill>
                <a:latin typeface="Montserrat Semi" charset="0"/>
                <a:ea typeface="Montserrat Semi" charset="0"/>
                <a:cs typeface="Montserrat Semi" charset="0"/>
              </a:rPr>
              <a:t>MEDIUM BROWN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1B1142</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5060565381988</a:t>
            </a:r>
          </a:p>
          <a:p>
            <a:pPr>
              <a:lnSpc>
                <a:spcPct val="150000"/>
              </a:lnSpc>
            </a:pPr>
            <a:r>
              <a:rPr lang="en-US" sz="1200" b="1">
                <a:solidFill>
                  <a:srgbClr val="FB3DA6"/>
                </a:solidFill>
                <a:latin typeface="Montserrat Semi" charset="0"/>
                <a:ea typeface="Montserrat Semi" charset="0"/>
                <a:cs typeface="Montserrat Semi" charset="0"/>
              </a:rPr>
              <a:t>LIGHT BROWN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1B1143</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5060565381995</a:t>
            </a:r>
          </a:p>
        </p:txBody>
      </p:sp>
      <p:sp>
        <p:nvSpPr>
          <p:cNvPr id="20" name="TextBox 19">
            <a:extLst>
              <a:ext uri="{FF2B5EF4-FFF2-40B4-BE49-F238E27FC236}">
                <a16:creationId xmlns:a16="http://schemas.microsoft.com/office/drawing/2014/main" id="{8B8740B5-9C51-1A42-888C-3C3A4414BD19}"/>
              </a:ext>
            </a:extLst>
          </p:cNvPr>
          <p:cNvSpPr txBox="1"/>
          <p:nvPr/>
        </p:nvSpPr>
        <p:spPr>
          <a:xfrm>
            <a:off x="6540220" y="525864"/>
            <a:ext cx="5236369" cy="646331"/>
          </a:xfrm>
          <a:prstGeom prst="rect">
            <a:avLst/>
          </a:prstGeom>
          <a:noFill/>
        </p:spPr>
        <p:txBody>
          <a:bodyPr wrap="square" rtlCol="0">
            <a:spAutoFit/>
          </a:bodyPr>
          <a:lstStyle/>
          <a:p>
            <a:pPr algn="ctr"/>
            <a:r>
              <a:rPr lang="en-US" sz="3600" b="1" spc="600">
                <a:solidFill>
                  <a:schemeClr val="bg1"/>
                </a:solidFill>
                <a:latin typeface="Montserrat Semi" charset="0"/>
                <a:ea typeface="Montserrat Semi" charset="0"/>
                <a:cs typeface="Montserrat Semi" charset="0"/>
              </a:rPr>
              <a:t>FLAWLESS</a:t>
            </a:r>
          </a:p>
        </p:txBody>
      </p:sp>
      <p:sp>
        <p:nvSpPr>
          <p:cNvPr id="21" name="Rectangle 20">
            <a:extLst>
              <a:ext uri="{FF2B5EF4-FFF2-40B4-BE49-F238E27FC236}">
                <a16:creationId xmlns:a16="http://schemas.microsoft.com/office/drawing/2014/main" id="{6AC11194-9736-5143-9DA4-EF4691A9C878}"/>
              </a:ext>
            </a:extLst>
          </p:cNvPr>
          <p:cNvSpPr/>
          <p:nvPr/>
        </p:nvSpPr>
        <p:spPr>
          <a:xfrm>
            <a:off x="6592331" y="1171296"/>
            <a:ext cx="5236369" cy="419923"/>
          </a:xfrm>
          <a:prstGeom prst="rect">
            <a:avLst/>
          </a:prstGeom>
        </p:spPr>
        <p:txBody>
          <a:bodyPr wrap="square">
            <a:spAutoFit/>
          </a:bodyPr>
          <a:lstStyle/>
          <a:p>
            <a:pPr algn="ctr">
              <a:lnSpc>
                <a:spcPct val="150000"/>
              </a:lnSpc>
              <a:defRPr/>
            </a:pPr>
            <a:r>
              <a:rPr lang="en-US" sz="1600" spc="300">
                <a:solidFill>
                  <a:srgbClr val="FAE733"/>
                </a:solidFill>
                <a:latin typeface="Roboto Medium" panose="02000000000000000000" pitchFamily="2" charset="0"/>
                <a:ea typeface="Roboto Medium" panose="02000000000000000000" pitchFamily="2" charset="0"/>
                <a:cs typeface="Roboto Thin" charset="0"/>
              </a:rPr>
              <a:t>DUAL FACE POWDER</a:t>
            </a:r>
          </a:p>
        </p:txBody>
      </p:sp>
      <p:sp>
        <p:nvSpPr>
          <p:cNvPr id="22" name="TextBox 21">
            <a:extLst>
              <a:ext uri="{FF2B5EF4-FFF2-40B4-BE49-F238E27FC236}">
                <a16:creationId xmlns:a16="http://schemas.microsoft.com/office/drawing/2014/main" id="{88A8459C-9BA7-C047-97DA-CE78DEBB695B}"/>
              </a:ext>
            </a:extLst>
          </p:cNvPr>
          <p:cNvSpPr txBox="1"/>
          <p:nvPr/>
        </p:nvSpPr>
        <p:spPr>
          <a:xfrm>
            <a:off x="6516086" y="1949681"/>
            <a:ext cx="5236369" cy="789319"/>
          </a:xfrm>
          <a:prstGeom prst="rect">
            <a:avLst/>
          </a:prstGeom>
          <a:noFill/>
        </p:spPr>
        <p:txBody>
          <a:bodyPr wrap="square" rtlCol="0">
            <a:spAutoFit/>
          </a:bodyPr>
          <a:lstStyle/>
          <a:p>
            <a:pPr algn="ctr">
              <a:lnSpc>
                <a:spcPct val="150000"/>
              </a:lnSpc>
            </a:pPr>
            <a:r>
              <a:rPr lang="en-US" sz="1600" b="1" spc="600">
                <a:solidFill>
                  <a:srgbClr val="21C0F8"/>
                </a:solidFill>
                <a:latin typeface="Montserrat Semi" charset="0"/>
                <a:ea typeface="Montserrat Semi" charset="0"/>
                <a:cs typeface="Montserrat Semi" charset="0"/>
              </a:rPr>
              <a:t>4 COLOURS</a:t>
            </a:r>
          </a:p>
          <a:p>
            <a:pPr algn="ctr">
              <a:lnSpc>
                <a:spcPct val="150000"/>
              </a:lnSpc>
            </a:pPr>
            <a:r>
              <a:rPr lang="en-US" sz="1600" b="1" spc="600">
                <a:solidFill>
                  <a:srgbClr val="21C0F8"/>
                </a:solidFill>
                <a:latin typeface="Montserrat Semi" charset="0"/>
                <a:ea typeface="Montserrat Semi" charset="0"/>
                <a:cs typeface="Montserrat Semi" charset="0"/>
              </a:rPr>
              <a:t>7.60 g ℮ EACH</a:t>
            </a:r>
          </a:p>
        </p:txBody>
      </p:sp>
    </p:spTree>
    <p:extLst>
      <p:ext uri="{BB962C8B-B14F-4D97-AF65-F5344CB8AC3E}">
        <p14:creationId xmlns:p14="http://schemas.microsoft.com/office/powerpoint/2010/main" val="2491344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325DDC-1E50-A416-1386-DB57705EA605}"/>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29D4CED4-0FE3-8443-B1EA-224C18500AC5}"/>
              </a:ext>
            </a:extLst>
          </p:cNvPr>
          <p:cNvSpPr txBox="1"/>
          <p:nvPr/>
        </p:nvSpPr>
        <p:spPr>
          <a:xfrm>
            <a:off x="6096000" y="1899262"/>
            <a:ext cx="6095999" cy="646331"/>
          </a:xfrm>
          <a:prstGeom prst="rect">
            <a:avLst/>
          </a:prstGeom>
          <a:noFill/>
        </p:spPr>
        <p:txBody>
          <a:bodyPr wrap="square" rtlCol="0">
            <a:spAutoFit/>
          </a:bodyPr>
          <a:lstStyle/>
          <a:p>
            <a:pPr algn="ctr"/>
            <a:r>
              <a:rPr lang="en-US" sz="3600" b="1" spc="600">
                <a:solidFill>
                  <a:schemeClr val="bg1"/>
                </a:solidFill>
                <a:latin typeface="Montserrat Semi" charset="0"/>
                <a:ea typeface="Montserrat Semi" charset="0"/>
                <a:cs typeface="Montserrat Semi" charset="0"/>
              </a:rPr>
              <a:t>IMPECCABLE</a:t>
            </a:r>
          </a:p>
        </p:txBody>
      </p:sp>
      <p:sp>
        <p:nvSpPr>
          <p:cNvPr id="9" name="Rectangle 8">
            <a:extLst>
              <a:ext uri="{FF2B5EF4-FFF2-40B4-BE49-F238E27FC236}">
                <a16:creationId xmlns:a16="http://schemas.microsoft.com/office/drawing/2014/main" id="{EA7F5136-BD47-4B4A-B0BC-0CB4E96F7EA6}"/>
              </a:ext>
            </a:extLst>
          </p:cNvPr>
          <p:cNvSpPr/>
          <p:nvPr/>
        </p:nvSpPr>
        <p:spPr>
          <a:xfrm>
            <a:off x="6096000" y="2545593"/>
            <a:ext cx="6096000" cy="419923"/>
          </a:xfrm>
          <a:prstGeom prst="rect">
            <a:avLst/>
          </a:prstGeom>
        </p:spPr>
        <p:txBody>
          <a:bodyPr wrap="square">
            <a:spAutoFit/>
          </a:bodyPr>
          <a:lstStyle/>
          <a:p>
            <a:pPr algn="ctr">
              <a:lnSpc>
                <a:spcPct val="150000"/>
              </a:lnSpc>
              <a:defRPr/>
            </a:pPr>
            <a:r>
              <a:rPr lang="en-US" sz="1600" spc="300">
                <a:solidFill>
                  <a:srgbClr val="FAE733"/>
                </a:solidFill>
                <a:latin typeface="Roboto Medium" panose="02000000000000000000" pitchFamily="2" charset="0"/>
                <a:ea typeface="Roboto Medium" panose="02000000000000000000" pitchFamily="2" charset="0"/>
                <a:cs typeface="Roboto Thin" charset="0"/>
              </a:rPr>
              <a:t>ELASTIC FACE POWDER</a:t>
            </a:r>
          </a:p>
        </p:txBody>
      </p:sp>
      <p:sp>
        <p:nvSpPr>
          <p:cNvPr id="12" name="TextBox 11">
            <a:extLst>
              <a:ext uri="{FF2B5EF4-FFF2-40B4-BE49-F238E27FC236}">
                <a16:creationId xmlns:a16="http://schemas.microsoft.com/office/drawing/2014/main" id="{10930A02-34FB-824A-8906-2AAF7DA68531}"/>
              </a:ext>
            </a:extLst>
          </p:cNvPr>
          <p:cNvSpPr txBox="1"/>
          <p:nvPr/>
        </p:nvSpPr>
        <p:spPr>
          <a:xfrm>
            <a:off x="6096000" y="3429000"/>
            <a:ext cx="6095999" cy="1158651"/>
          </a:xfrm>
          <a:prstGeom prst="rect">
            <a:avLst/>
          </a:prstGeom>
          <a:noFill/>
        </p:spPr>
        <p:txBody>
          <a:bodyPr wrap="square" rtlCol="0">
            <a:spAutoFit/>
          </a:bodyPr>
          <a:lstStyle/>
          <a:p>
            <a:pPr algn="ctr">
              <a:lnSpc>
                <a:spcPct val="150000"/>
              </a:lnSpc>
            </a:pPr>
            <a:r>
              <a:rPr lang="en-US" sz="1600" b="1" spc="600">
                <a:solidFill>
                  <a:srgbClr val="30C1F5"/>
                </a:solidFill>
                <a:latin typeface="Montserrat Semi" charset="0"/>
                <a:ea typeface="Montserrat Semi" charset="0"/>
                <a:cs typeface="Montserrat Semi" charset="0"/>
              </a:rPr>
              <a:t>8.90 g ℮</a:t>
            </a:r>
          </a:p>
          <a:p>
            <a:pPr algn="ctr">
              <a:lnSpc>
                <a:spcPct val="150000"/>
              </a:lnSpc>
            </a:pPr>
            <a:r>
              <a:rPr lang="en-US" sz="1600" b="1" spc="600">
                <a:solidFill>
                  <a:schemeClr val="accent3">
                    <a:lumMod val="75000"/>
                  </a:schemeClr>
                </a:solidFill>
                <a:latin typeface="Montserrat Semi" charset="0"/>
                <a:ea typeface="Montserrat Semi" charset="0"/>
                <a:cs typeface="Montserrat Semi" charset="0"/>
              </a:rPr>
              <a:t>ITEM CODE: </a:t>
            </a:r>
            <a:r>
              <a:rPr lang="en-US" sz="1600" b="1" spc="600">
                <a:solidFill>
                  <a:srgbClr val="F843A5"/>
                </a:solidFill>
                <a:latin typeface="Montserrat Semi" charset="0"/>
                <a:ea typeface="Montserrat Semi" charset="0"/>
                <a:cs typeface="Montserrat Semi" charset="0"/>
              </a:rPr>
              <a:t>1B1150</a:t>
            </a:r>
          </a:p>
          <a:p>
            <a:pPr algn="ctr">
              <a:lnSpc>
                <a:spcPct val="150000"/>
              </a:lnSpc>
            </a:pPr>
            <a:r>
              <a:rPr lang="en-US" sz="1600" b="1" spc="600">
                <a:solidFill>
                  <a:schemeClr val="accent3">
                    <a:lumMod val="75000"/>
                  </a:schemeClr>
                </a:solidFill>
                <a:latin typeface="Montserrat Semi" charset="0"/>
                <a:ea typeface="Montserrat Semi" charset="0"/>
                <a:cs typeface="Montserrat Semi" charset="0"/>
              </a:rPr>
              <a:t>BARCODE: </a:t>
            </a:r>
            <a:r>
              <a:rPr lang="en-US" sz="1600" b="1" spc="600">
                <a:solidFill>
                  <a:srgbClr val="F843A5"/>
                </a:solidFill>
                <a:latin typeface="Montserrat Semi" charset="0"/>
                <a:ea typeface="Montserrat Semi" charset="0"/>
                <a:cs typeface="Montserrat Semi" charset="0"/>
              </a:rPr>
              <a:t>5060565382008</a:t>
            </a:r>
          </a:p>
        </p:txBody>
      </p:sp>
      <p:pic>
        <p:nvPicPr>
          <p:cNvPr id="5" name="Picture Placeholder 4">
            <a:extLst>
              <a:ext uri="{FF2B5EF4-FFF2-40B4-BE49-F238E27FC236}">
                <a16:creationId xmlns:a16="http://schemas.microsoft.com/office/drawing/2014/main" id="{1D6B171A-C486-4C47-A8F6-AA8319E2F22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16" name="Picture Placeholder 18">
            <a:extLst>
              <a:ext uri="{FF2B5EF4-FFF2-40B4-BE49-F238E27FC236}">
                <a16:creationId xmlns:a16="http://schemas.microsoft.com/office/drawing/2014/main" id="{77F3FBE3-0E2F-EE41-9F91-5C3798520AFE}"/>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1" y="3429000"/>
            <a:ext cx="6096000" cy="3429000"/>
          </a:xfrm>
          <a:solidFill>
            <a:schemeClr val="bg1"/>
          </a:solidFill>
        </p:spPr>
      </p:pic>
    </p:spTree>
    <p:extLst>
      <p:ext uri="{BB962C8B-B14F-4D97-AF65-F5344CB8AC3E}">
        <p14:creationId xmlns:p14="http://schemas.microsoft.com/office/powerpoint/2010/main" val="35149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44737" y="809412"/>
            <a:ext cx="4779169" cy="1810176"/>
          </a:xfrm>
          <a:prstGeom prst="rect">
            <a:avLst/>
          </a:prstGeom>
        </p:spPr>
        <p:txBody>
          <a:bodyPr wrap="square">
            <a:spAutoFit/>
          </a:bodyPr>
          <a:lstStyle/>
          <a:p>
            <a:pPr algn="just">
              <a:lnSpc>
                <a:spcPct val="150000"/>
              </a:lnSpc>
              <a:defRPr/>
            </a:pPr>
            <a:r>
              <a:rPr lang="en-US" sz="2000" b="1" dirty="0">
                <a:solidFill>
                  <a:schemeClr val="accent1"/>
                </a:solidFill>
                <a:latin typeface="Roboto Black" panose="02000000000000000000" pitchFamily="2" charset="0"/>
                <a:ea typeface="Roboto Black" panose="02000000000000000000" pitchFamily="2" charset="0"/>
                <a:cs typeface="Roboto Thin" charset="0"/>
              </a:rPr>
              <a:t>GLAM DOLL</a:t>
            </a:r>
            <a:endParaRPr lang="en-US" sz="1400" b="1" dirty="0">
              <a:solidFill>
                <a:schemeClr val="accent1"/>
              </a:solidFill>
              <a:latin typeface="Roboto Black" panose="02000000000000000000" pitchFamily="2" charset="0"/>
              <a:ea typeface="Roboto Black" panose="02000000000000000000" pitchFamily="2" charset="0"/>
              <a:cs typeface="Roboto Thin" charset="0"/>
            </a:endParaRPr>
          </a:p>
          <a:p>
            <a:pPr algn="just">
              <a:lnSpc>
                <a:spcPct val="150000"/>
              </a:lnSpc>
              <a:defRPr/>
            </a:pPr>
            <a:r>
              <a:rPr lang="en-US" sz="1400" dirty="0">
                <a:solidFill>
                  <a:srgbClr val="21C0F8"/>
                </a:solidFill>
                <a:latin typeface="Roboto Medium" panose="02000000000000000000" pitchFamily="2" charset="0"/>
                <a:ea typeface="Roboto Medium" panose="02000000000000000000" pitchFamily="2" charset="0"/>
                <a:cs typeface="Roboto Thin" charset="0"/>
              </a:rPr>
              <a:t>FUNKY FRESH, 100% CRUELTY FREE, MASS MARKET, TRENDY COLOUR COSMETICS OF GREAT QUALITY, AND ALWAYS ON FLEEK.</a:t>
            </a:r>
          </a:p>
          <a:p>
            <a:pPr algn="just">
              <a:lnSpc>
                <a:spcPct val="150000"/>
              </a:lnSpc>
              <a:defRPr/>
            </a:pPr>
            <a:r>
              <a:rPr lang="en-US" sz="1400" b="1" dirty="0">
                <a:solidFill>
                  <a:srgbClr val="424179"/>
                </a:solidFill>
                <a:latin typeface="Roboto Black" panose="02000000000000000000" pitchFamily="2" charset="0"/>
                <a:ea typeface="Roboto Black" panose="02000000000000000000" pitchFamily="2" charset="0"/>
                <a:cs typeface="Roboto Thin" charset="0"/>
              </a:rPr>
              <a:t>BECAUSE YOU’RE GORGEOUS</a:t>
            </a:r>
          </a:p>
        </p:txBody>
      </p:sp>
      <p:sp>
        <p:nvSpPr>
          <p:cNvPr id="12" name="TextBox 11"/>
          <p:cNvSpPr txBox="1"/>
          <p:nvPr/>
        </p:nvSpPr>
        <p:spPr>
          <a:xfrm>
            <a:off x="576371" y="3562030"/>
            <a:ext cx="4616604" cy="2862322"/>
          </a:xfrm>
          <a:prstGeom prst="rect">
            <a:avLst/>
          </a:prstGeom>
          <a:noFill/>
        </p:spPr>
        <p:txBody>
          <a:bodyPr wrap="square" rtlCol="0">
            <a:spAutoFit/>
          </a:bodyPr>
          <a:lstStyle/>
          <a:p>
            <a:pPr algn="just" rtl="0" fontAlgn="base"/>
            <a:r>
              <a:rPr lang="en-US" sz="1200" b="0" i="0" u="none" strike="noStrike" dirty="0">
                <a:solidFill>
                  <a:srgbClr val="21C0F8"/>
                </a:solidFill>
                <a:effectLst/>
              </a:rPr>
              <a:t>GLAM DOLL IS A NEW VISIONARY COLOUR COSMETIC BRAND THAT OFFERS QUALITY PRODUCTS, IN SUPER STYLISH PACKAGING, COMMITTED TO OFFERING YOUR CUSTOMERS THE VALUE THAT THEY WANT, WHILST FULFILLING THE CUSTOMER DEMANDS THAT 2018 HAS BROUGHT – VEGETARIAN/VEGAN PRODUCTS THAT STILL PACK A PUNCH OF COLOUR POP AND DURABILITY. </a:t>
            </a:r>
            <a:r>
              <a:rPr lang="en-US" sz="1200" b="0" i="0" dirty="0">
                <a:solidFill>
                  <a:srgbClr val="21C0F8"/>
                </a:solidFill>
                <a:effectLst/>
              </a:rPr>
              <a:t>​</a:t>
            </a:r>
            <a:endParaRPr lang="en-US" sz="1200" b="0" i="0" dirty="0">
              <a:solidFill>
                <a:srgbClr val="414178"/>
              </a:solidFill>
              <a:effectLst/>
            </a:endParaRPr>
          </a:p>
          <a:p>
            <a:pPr algn="just" rtl="0" fontAlgn="base"/>
            <a:r>
              <a:rPr lang="en-US" sz="1200" b="0" i="0" dirty="0">
                <a:solidFill>
                  <a:srgbClr val="21C0F8"/>
                </a:solidFill>
                <a:effectLst/>
              </a:rPr>
              <a:t>​</a:t>
            </a:r>
            <a:endParaRPr lang="en-US" sz="1200" b="0" i="0" dirty="0">
              <a:solidFill>
                <a:srgbClr val="414178"/>
              </a:solidFill>
              <a:effectLst/>
            </a:endParaRPr>
          </a:p>
          <a:p>
            <a:pPr algn="just" rtl="0" fontAlgn="base"/>
            <a:r>
              <a:rPr lang="en-US" sz="1200" b="0" i="0" u="none" strike="noStrike" dirty="0">
                <a:solidFill>
                  <a:srgbClr val="21C0F8"/>
                </a:solidFill>
                <a:effectLst/>
              </a:rPr>
              <a:t>FOCUSED ON MULTI FUNCTIONALITY AND QUALITY, WE USE PIGMENTS THAT WORK AS WELL ON DARK SKIN AS THEY DO ON LIGHT SKIN AND ALL TONES IN BETWEEN.</a:t>
            </a:r>
            <a:r>
              <a:rPr lang="en-US" sz="1200" b="0" i="0" dirty="0">
                <a:solidFill>
                  <a:srgbClr val="21C0F8"/>
                </a:solidFill>
                <a:effectLst/>
              </a:rPr>
              <a:t>​</a:t>
            </a:r>
            <a:endParaRPr lang="en-US" sz="1200" b="0" i="0" dirty="0">
              <a:solidFill>
                <a:srgbClr val="414178"/>
              </a:solidFill>
              <a:effectLst/>
            </a:endParaRPr>
          </a:p>
          <a:p>
            <a:pPr algn="just" rtl="0" fontAlgn="base"/>
            <a:r>
              <a:rPr lang="en-US" sz="1200" b="0" i="0" dirty="0">
                <a:solidFill>
                  <a:srgbClr val="21C0F8"/>
                </a:solidFill>
                <a:effectLst/>
              </a:rPr>
              <a:t>​</a:t>
            </a:r>
            <a:endParaRPr lang="en-US" sz="1200" b="0" i="0" dirty="0">
              <a:solidFill>
                <a:srgbClr val="414178"/>
              </a:solidFill>
              <a:effectLst/>
            </a:endParaRPr>
          </a:p>
          <a:p>
            <a:pPr algn="just" rtl="0" fontAlgn="base"/>
            <a:r>
              <a:rPr lang="en-US" sz="1200" b="0" i="0" u="none" strike="noStrike" dirty="0">
                <a:solidFill>
                  <a:srgbClr val="21C0F8"/>
                </a:solidFill>
                <a:effectLst/>
              </a:rPr>
              <a:t>GLAM DOLL DRAWS IT'S PACKAGING GRAPHIC DESIGN ON RETRO “TRUE STORY” MAGAZINE POP ART AND IT’S COLOURING SCHEMES ARE THEMED PRIMARILY FOR BOLD NEW MILLENIALS WHO REQUIRE A DIFFERENT LOOK EVERY DA</a:t>
            </a:r>
            <a:endParaRPr lang="en-US" sz="1200" b="0" i="0" dirty="0">
              <a:solidFill>
                <a:srgbClr val="414178"/>
              </a:solidFill>
              <a:effectLst/>
            </a:endParaRPr>
          </a:p>
        </p:txBody>
      </p:sp>
      <p:pic>
        <p:nvPicPr>
          <p:cNvPr id="8" name="Picture Placeholder 7">
            <a:extLst>
              <a:ext uri="{FF2B5EF4-FFF2-40B4-BE49-F238E27FC236}">
                <a16:creationId xmlns:a16="http://schemas.microsoft.com/office/drawing/2014/main" id="{3139D414-92C6-1C4A-B663-43C51CE50A6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6096000" cy="3429000"/>
          </a:xfrm>
        </p:spPr>
      </p:pic>
      <p:pic>
        <p:nvPicPr>
          <p:cNvPr id="10" name="Picture Placeholder 9">
            <a:extLst>
              <a:ext uri="{FF2B5EF4-FFF2-40B4-BE49-F238E27FC236}">
                <a16:creationId xmlns:a16="http://schemas.microsoft.com/office/drawing/2014/main" id="{FF2C5594-2056-544B-BAFF-248987B95520}"/>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6096000" y="3429000"/>
            <a:ext cx="6096000" cy="3429000"/>
          </a:xfrm>
        </p:spPr>
      </p:pic>
    </p:spTree>
    <p:extLst>
      <p:ext uri="{BB962C8B-B14F-4D97-AF65-F5344CB8AC3E}">
        <p14:creationId xmlns:p14="http://schemas.microsoft.com/office/powerpoint/2010/main" val="354979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904029-EE1E-5DCD-2723-6459B2290A10}"/>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29D4CED4-0FE3-8443-B1EA-224C18500AC5}"/>
              </a:ext>
            </a:extLst>
          </p:cNvPr>
          <p:cNvSpPr txBox="1"/>
          <p:nvPr/>
        </p:nvSpPr>
        <p:spPr>
          <a:xfrm>
            <a:off x="6096000" y="1899262"/>
            <a:ext cx="6095999" cy="646331"/>
          </a:xfrm>
          <a:prstGeom prst="rect">
            <a:avLst/>
          </a:prstGeom>
          <a:noFill/>
        </p:spPr>
        <p:txBody>
          <a:bodyPr wrap="square" rtlCol="0">
            <a:spAutoFit/>
          </a:bodyPr>
          <a:lstStyle/>
          <a:p>
            <a:pPr algn="ctr"/>
            <a:r>
              <a:rPr lang="en-US" sz="3600" b="1" spc="600">
                <a:solidFill>
                  <a:schemeClr val="bg1"/>
                </a:solidFill>
                <a:latin typeface="Montserrat Semi" charset="0"/>
                <a:ea typeface="Montserrat Semi" charset="0"/>
                <a:cs typeface="Montserrat Semi" charset="0"/>
              </a:rPr>
              <a:t>MINERALS</a:t>
            </a:r>
          </a:p>
        </p:txBody>
      </p:sp>
      <p:sp>
        <p:nvSpPr>
          <p:cNvPr id="9" name="Rectangle 8">
            <a:extLst>
              <a:ext uri="{FF2B5EF4-FFF2-40B4-BE49-F238E27FC236}">
                <a16:creationId xmlns:a16="http://schemas.microsoft.com/office/drawing/2014/main" id="{EA7F5136-BD47-4B4A-B0BC-0CB4E96F7EA6}"/>
              </a:ext>
            </a:extLst>
          </p:cNvPr>
          <p:cNvSpPr/>
          <p:nvPr/>
        </p:nvSpPr>
        <p:spPr>
          <a:xfrm>
            <a:off x="6096000" y="2545593"/>
            <a:ext cx="6096000" cy="419923"/>
          </a:xfrm>
          <a:prstGeom prst="rect">
            <a:avLst/>
          </a:prstGeom>
        </p:spPr>
        <p:txBody>
          <a:bodyPr wrap="square">
            <a:spAutoFit/>
          </a:bodyPr>
          <a:lstStyle/>
          <a:p>
            <a:pPr algn="ctr">
              <a:lnSpc>
                <a:spcPct val="150000"/>
              </a:lnSpc>
              <a:defRPr/>
            </a:pPr>
            <a:r>
              <a:rPr lang="en-US" sz="1600" spc="300">
                <a:solidFill>
                  <a:srgbClr val="FAE733"/>
                </a:solidFill>
                <a:latin typeface="Roboto Medium" panose="02000000000000000000" pitchFamily="2" charset="0"/>
                <a:ea typeface="Roboto Medium" panose="02000000000000000000" pitchFamily="2" charset="0"/>
                <a:cs typeface="Roboto Thin" charset="0"/>
              </a:rPr>
              <a:t>FOUNDATION &amp; CONCEALER</a:t>
            </a:r>
          </a:p>
        </p:txBody>
      </p:sp>
      <p:sp>
        <p:nvSpPr>
          <p:cNvPr id="12" name="TextBox 11">
            <a:extLst>
              <a:ext uri="{FF2B5EF4-FFF2-40B4-BE49-F238E27FC236}">
                <a16:creationId xmlns:a16="http://schemas.microsoft.com/office/drawing/2014/main" id="{10930A02-34FB-824A-8906-2AAF7DA68531}"/>
              </a:ext>
            </a:extLst>
          </p:cNvPr>
          <p:cNvSpPr txBox="1"/>
          <p:nvPr/>
        </p:nvSpPr>
        <p:spPr>
          <a:xfrm>
            <a:off x="6096000" y="3429000"/>
            <a:ext cx="6095999" cy="1158651"/>
          </a:xfrm>
          <a:prstGeom prst="rect">
            <a:avLst/>
          </a:prstGeom>
          <a:noFill/>
        </p:spPr>
        <p:txBody>
          <a:bodyPr wrap="square" rtlCol="0">
            <a:spAutoFit/>
          </a:bodyPr>
          <a:lstStyle/>
          <a:p>
            <a:pPr algn="ctr">
              <a:lnSpc>
                <a:spcPct val="150000"/>
              </a:lnSpc>
            </a:pPr>
            <a:r>
              <a:rPr lang="en-US" sz="1600" b="1" spc="600">
                <a:solidFill>
                  <a:srgbClr val="30C1F5"/>
                </a:solidFill>
                <a:latin typeface="Montserrat Semi" charset="0"/>
                <a:ea typeface="Montserrat Semi" charset="0"/>
                <a:cs typeface="Montserrat Semi" charset="0"/>
              </a:rPr>
              <a:t>9.50 g ℮</a:t>
            </a:r>
          </a:p>
          <a:p>
            <a:pPr algn="ctr">
              <a:lnSpc>
                <a:spcPct val="150000"/>
              </a:lnSpc>
            </a:pPr>
            <a:r>
              <a:rPr lang="en-US" sz="1600" b="1" spc="600">
                <a:solidFill>
                  <a:schemeClr val="accent3">
                    <a:lumMod val="75000"/>
                  </a:schemeClr>
                </a:solidFill>
                <a:latin typeface="Montserrat Semi" charset="0"/>
                <a:ea typeface="Montserrat Semi" charset="0"/>
                <a:cs typeface="Montserrat Semi" charset="0"/>
              </a:rPr>
              <a:t>ITEM CODE: </a:t>
            </a:r>
            <a:r>
              <a:rPr lang="en-US" sz="1600" b="1" spc="600">
                <a:solidFill>
                  <a:srgbClr val="F843A5"/>
                </a:solidFill>
                <a:latin typeface="Montserrat Semi" charset="0"/>
                <a:ea typeface="Montserrat Semi" charset="0"/>
                <a:cs typeface="Montserrat Semi" charset="0"/>
              </a:rPr>
              <a:t>1B1170</a:t>
            </a:r>
          </a:p>
          <a:p>
            <a:pPr algn="ctr">
              <a:lnSpc>
                <a:spcPct val="150000"/>
              </a:lnSpc>
            </a:pPr>
            <a:r>
              <a:rPr lang="en-US" sz="1600" b="1" spc="600">
                <a:solidFill>
                  <a:schemeClr val="accent3">
                    <a:lumMod val="75000"/>
                  </a:schemeClr>
                </a:solidFill>
                <a:latin typeface="Montserrat Semi" charset="0"/>
                <a:ea typeface="Montserrat Semi" charset="0"/>
                <a:cs typeface="Montserrat Semi" charset="0"/>
              </a:rPr>
              <a:t>BARCODE: </a:t>
            </a:r>
            <a:r>
              <a:rPr lang="en-US" sz="1600" b="1" spc="600">
                <a:solidFill>
                  <a:srgbClr val="F843A5"/>
                </a:solidFill>
                <a:latin typeface="Montserrat Semi" charset="0"/>
                <a:ea typeface="Montserrat Semi" charset="0"/>
                <a:cs typeface="Montserrat Semi" charset="0"/>
              </a:rPr>
              <a:t>5060565382039</a:t>
            </a:r>
          </a:p>
        </p:txBody>
      </p:sp>
      <p:sp>
        <p:nvSpPr>
          <p:cNvPr id="10" name="TextBox 9">
            <a:extLst>
              <a:ext uri="{FF2B5EF4-FFF2-40B4-BE49-F238E27FC236}">
                <a16:creationId xmlns:a16="http://schemas.microsoft.com/office/drawing/2014/main" id="{E497525C-9DDA-D84E-8728-D4FA637AA499}"/>
              </a:ext>
            </a:extLst>
          </p:cNvPr>
          <p:cNvSpPr txBox="1"/>
          <p:nvPr/>
        </p:nvSpPr>
        <p:spPr>
          <a:xfrm>
            <a:off x="0" y="65021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sp>
        <p:nvSpPr>
          <p:cNvPr id="11" name="TextBox 10">
            <a:extLst>
              <a:ext uri="{FF2B5EF4-FFF2-40B4-BE49-F238E27FC236}">
                <a16:creationId xmlns:a16="http://schemas.microsoft.com/office/drawing/2014/main" id="{52DA16C8-A9FF-C64D-8D4D-CDF2DB6B74BE}"/>
              </a:ext>
            </a:extLst>
          </p:cNvPr>
          <p:cNvSpPr txBox="1"/>
          <p:nvPr/>
        </p:nvSpPr>
        <p:spPr>
          <a:xfrm>
            <a:off x="152400" y="66545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sp>
        <p:nvSpPr>
          <p:cNvPr id="14" name="TextBox 13">
            <a:extLst>
              <a:ext uri="{FF2B5EF4-FFF2-40B4-BE49-F238E27FC236}">
                <a16:creationId xmlns:a16="http://schemas.microsoft.com/office/drawing/2014/main" id="{5410CCDD-4062-2244-9226-76AE177B7BFE}"/>
              </a:ext>
            </a:extLst>
          </p:cNvPr>
          <p:cNvSpPr txBox="1"/>
          <p:nvPr/>
        </p:nvSpPr>
        <p:spPr>
          <a:xfrm>
            <a:off x="0" y="65021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pic>
        <p:nvPicPr>
          <p:cNvPr id="5" name="Picture Placeholder 4">
            <a:extLst>
              <a:ext uri="{FF2B5EF4-FFF2-40B4-BE49-F238E27FC236}">
                <a16:creationId xmlns:a16="http://schemas.microsoft.com/office/drawing/2014/main" id="{84483EB2-9E2C-084B-B317-A1E4135B363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16" name="Picture Placeholder 18">
            <a:extLst>
              <a:ext uri="{FF2B5EF4-FFF2-40B4-BE49-F238E27FC236}">
                <a16:creationId xmlns:a16="http://schemas.microsoft.com/office/drawing/2014/main" id="{3C4775BF-CAC3-5E4E-8A28-34DAF59ACA70}"/>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2" y="3429000"/>
            <a:ext cx="6096000" cy="3429000"/>
          </a:xfrm>
          <a:solidFill>
            <a:schemeClr val="bg1"/>
          </a:solidFill>
        </p:spPr>
      </p:pic>
    </p:spTree>
    <p:extLst>
      <p:ext uri="{BB962C8B-B14F-4D97-AF65-F5344CB8AC3E}">
        <p14:creationId xmlns:p14="http://schemas.microsoft.com/office/powerpoint/2010/main" val="32560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C1D299-E754-F295-5783-512F2671C18E}"/>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497525C-9DDA-D84E-8728-D4FA637AA499}"/>
              </a:ext>
            </a:extLst>
          </p:cNvPr>
          <p:cNvSpPr txBox="1"/>
          <p:nvPr/>
        </p:nvSpPr>
        <p:spPr>
          <a:xfrm>
            <a:off x="0" y="65021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sp>
        <p:nvSpPr>
          <p:cNvPr id="11" name="TextBox 10">
            <a:extLst>
              <a:ext uri="{FF2B5EF4-FFF2-40B4-BE49-F238E27FC236}">
                <a16:creationId xmlns:a16="http://schemas.microsoft.com/office/drawing/2014/main" id="{52DA16C8-A9FF-C64D-8D4D-CDF2DB6B74BE}"/>
              </a:ext>
            </a:extLst>
          </p:cNvPr>
          <p:cNvSpPr txBox="1"/>
          <p:nvPr/>
        </p:nvSpPr>
        <p:spPr>
          <a:xfrm>
            <a:off x="152400" y="66545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pic>
        <p:nvPicPr>
          <p:cNvPr id="15" name="Picture Placeholder 14">
            <a:extLst>
              <a:ext uri="{FF2B5EF4-FFF2-40B4-BE49-F238E27FC236}">
                <a16:creationId xmlns:a16="http://schemas.microsoft.com/office/drawing/2014/main" id="{64E8F9FC-3508-664D-A034-862CD4C15E7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1897" y="0"/>
            <a:ext cx="6096000" cy="3429000"/>
          </a:xfrm>
          <a:solidFill>
            <a:schemeClr val="bg1"/>
          </a:solidFill>
        </p:spPr>
      </p:pic>
      <p:pic>
        <p:nvPicPr>
          <p:cNvPr id="19" name="Picture Placeholder 18">
            <a:extLst>
              <a:ext uri="{FF2B5EF4-FFF2-40B4-BE49-F238E27FC236}">
                <a16:creationId xmlns:a16="http://schemas.microsoft.com/office/drawing/2014/main" id="{62711CD0-7A61-4F46-B201-15289A273E8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1" y="3429000"/>
            <a:ext cx="6094103" cy="3429000"/>
          </a:xfrm>
          <a:solidFill>
            <a:schemeClr val="bg1"/>
          </a:solidFill>
        </p:spPr>
      </p:pic>
      <p:sp>
        <p:nvSpPr>
          <p:cNvPr id="18" name="TextBox 17">
            <a:extLst>
              <a:ext uri="{FF2B5EF4-FFF2-40B4-BE49-F238E27FC236}">
                <a16:creationId xmlns:a16="http://schemas.microsoft.com/office/drawing/2014/main" id="{04209358-D4A2-AF40-B3C2-81C205AEB5BE}"/>
              </a:ext>
            </a:extLst>
          </p:cNvPr>
          <p:cNvSpPr txBox="1"/>
          <p:nvPr/>
        </p:nvSpPr>
        <p:spPr>
          <a:xfrm>
            <a:off x="6306043" y="3370419"/>
            <a:ext cx="5704725" cy="892104"/>
          </a:xfrm>
          <a:prstGeom prst="rect">
            <a:avLst/>
          </a:prstGeom>
          <a:noFill/>
        </p:spPr>
        <p:txBody>
          <a:bodyPr wrap="square" rtlCol="0">
            <a:spAutoFit/>
          </a:bodyPr>
          <a:lstStyle/>
          <a:p>
            <a:pPr>
              <a:lnSpc>
                <a:spcPct val="150000"/>
              </a:lnSpc>
            </a:pPr>
            <a:r>
              <a:rPr lang="en-US" sz="1200" b="1">
                <a:solidFill>
                  <a:srgbClr val="FB3DA6"/>
                </a:solidFill>
                <a:latin typeface="Montserrat Semi" charset="0"/>
                <a:ea typeface="Montserrat Semi" charset="0"/>
                <a:cs typeface="Montserrat Semi" charset="0"/>
              </a:rPr>
              <a:t>LIGHT GOLD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1B1160</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5060565382015</a:t>
            </a:r>
          </a:p>
          <a:p>
            <a:pPr>
              <a:lnSpc>
                <a:spcPct val="150000"/>
              </a:lnSpc>
            </a:pPr>
            <a:r>
              <a:rPr lang="en-US" sz="1200" b="1">
                <a:solidFill>
                  <a:srgbClr val="FB3DA6"/>
                </a:solidFill>
                <a:latin typeface="Montserrat Semi" charset="0"/>
                <a:ea typeface="Montserrat Semi" charset="0"/>
                <a:cs typeface="Montserrat Semi" charset="0"/>
              </a:rPr>
              <a:t>DARK GOLD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1B1161</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5060565382022</a:t>
            </a:r>
          </a:p>
          <a:p>
            <a:pPr>
              <a:lnSpc>
                <a:spcPct val="150000"/>
              </a:lnSpc>
            </a:pPr>
            <a:r>
              <a:rPr lang="en-US" sz="1200" b="1">
                <a:solidFill>
                  <a:srgbClr val="FB3DA6"/>
                </a:solidFill>
                <a:latin typeface="Montserrat Semi" charset="0"/>
                <a:ea typeface="Montserrat Semi" charset="0"/>
                <a:cs typeface="Montserrat Semi" charset="0"/>
              </a:rPr>
              <a:t>STUNNING SILVER</a:t>
            </a:r>
            <a:r>
              <a:rPr lang="en-US" sz="1000" b="1" baseline="30000">
                <a:solidFill>
                  <a:schemeClr val="bg1"/>
                </a:solidFill>
                <a:latin typeface="Montserrat Semi" charset="0"/>
                <a:ea typeface="Montserrat Semi" charset="0"/>
                <a:cs typeface="Montserrat Semi" charset="0"/>
              </a:rPr>
              <a:t>NEW</a:t>
            </a:r>
            <a:r>
              <a:rPr lang="en-US" sz="1200" b="1">
                <a:solidFill>
                  <a:srgbClr val="FB3DA6"/>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ITEM CODE: </a:t>
            </a:r>
            <a:r>
              <a:rPr lang="en-US" sz="1200" b="1">
                <a:solidFill>
                  <a:srgbClr val="FB3DA6"/>
                </a:solidFill>
                <a:latin typeface="Montserrat Semi" charset="0"/>
                <a:ea typeface="Montserrat Semi" charset="0"/>
                <a:cs typeface="Montserrat Semi" charset="0"/>
              </a:rPr>
              <a:t>1B1162</a:t>
            </a:r>
            <a:r>
              <a:rPr lang="en-US" sz="1200" b="1">
                <a:solidFill>
                  <a:schemeClr val="bg1"/>
                </a:solidFill>
                <a:latin typeface="Montserrat Semi" charset="0"/>
                <a:ea typeface="Montserrat Semi" charset="0"/>
                <a:cs typeface="Montserrat Semi" charset="0"/>
              </a:rPr>
              <a:t>	</a:t>
            </a:r>
            <a:r>
              <a:rPr lang="en-US" sz="1200" b="1">
                <a:solidFill>
                  <a:schemeClr val="accent3">
                    <a:lumMod val="75000"/>
                  </a:schemeClr>
                </a:solidFill>
                <a:latin typeface="Montserrat Semi" charset="0"/>
                <a:ea typeface="Montserrat Semi" charset="0"/>
                <a:cs typeface="Montserrat Semi" charset="0"/>
              </a:rPr>
              <a:t>UPC: </a:t>
            </a:r>
            <a:r>
              <a:rPr lang="en-US" sz="1200" b="1">
                <a:solidFill>
                  <a:srgbClr val="FB3DA6"/>
                </a:solidFill>
                <a:latin typeface="Montserrat Semi" charset="0"/>
                <a:ea typeface="Montserrat Semi" charset="0"/>
                <a:cs typeface="Montserrat Semi" charset="0"/>
              </a:rPr>
              <a:t>5060565382275</a:t>
            </a:r>
          </a:p>
        </p:txBody>
      </p:sp>
      <p:sp>
        <p:nvSpPr>
          <p:cNvPr id="20" name="TextBox 19">
            <a:extLst>
              <a:ext uri="{FF2B5EF4-FFF2-40B4-BE49-F238E27FC236}">
                <a16:creationId xmlns:a16="http://schemas.microsoft.com/office/drawing/2014/main" id="{8B8740B5-9C51-1A42-888C-3C3A4414BD19}"/>
              </a:ext>
            </a:extLst>
          </p:cNvPr>
          <p:cNvSpPr txBox="1"/>
          <p:nvPr/>
        </p:nvSpPr>
        <p:spPr>
          <a:xfrm>
            <a:off x="6540220" y="525864"/>
            <a:ext cx="5236369" cy="646331"/>
          </a:xfrm>
          <a:prstGeom prst="rect">
            <a:avLst/>
          </a:prstGeom>
          <a:noFill/>
        </p:spPr>
        <p:txBody>
          <a:bodyPr wrap="square" rtlCol="0">
            <a:spAutoFit/>
          </a:bodyPr>
          <a:lstStyle/>
          <a:p>
            <a:pPr algn="ctr"/>
            <a:r>
              <a:rPr lang="en-US" sz="3600" b="1" spc="600">
                <a:solidFill>
                  <a:schemeClr val="bg1"/>
                </a:solidFill>
                <a:latin typeface="Montserrat Semi" charset="0"/>
                <a:ea typeface="Montserrat Semi" charset="0"/>
                <a:cs typeface="Montserrat Semi" charset="0"/>
              </a:rPr>
              <a:t>CHINA GLAZE</a:t>
            </a:r>
          </a:p>
        </p:txBody>
      </p:sp>
      <p:sp>
        <p:nvSpPr>
          <p:cNvPr id="21" name="Rectangle 20">
            <a:extLst>
              <a:ext uri="{FF2B5EF4-FFF2-40B4-BE49-F238E27FC236}">
                <a16:creationId xmlns:a16="http://schemas.microsoft.com/office/drawing/2014/main" id="{6AC11194-9736-5143-9DA4-EF4691A9C878}"/>
              </a:ext>
            </a:extLst>
          </p:cNvPr>
          <p:cNvSpPr/>
          <p:nvPr/>
        </p:nvSpPr>
        <p:spPr>
          <a:xfrm>
            <a:off x="6592331" y="1171296"/>
            <a:ext cx="5236369" cy="419923"/>
          </a:xfrm>
          <a:prstGeom prst="rect">
            <a:avLst/>
          </a:prstGeom>
        </p:spPr>
        <p:txBody>
          <a:bodyPr wrap="square">
            <a:spAutoFit/>
          </a:bodyPr>
          <a:lstStyle/>
          <a:p>
            <a:pPr algn="ctr">
              <a:lnSpc>
                <a:spcPct val="150000"/>
              </a:lnSpc>
              <a:defRPr/>
            </a:pPr>
            <a:r>
              <a:rPr lang="en-US" sz="1600" spc="300">
                <a:solidFill>
                  <a:srgbClr val="FAE733"/>
                </a:solidFill>
                <a:latin typeface="Roboto Medium" panose="02000000000000000000" pitchFamily="2" charset="0"/>
                <a:ea typeface="Roboto Medium" panose="02000000000000000000" pitchFamily="2" charset="0"/>
                <a:cs typeface="Roboto Thin" charset="0"/>
              </a:rPr>
              <a:t>METALLIC NAIL POLISH</a:t>
            </a:r>
          </a:p>
        </p:txBody>
      </p:sp>
      <p:sp>
        <p:nvSpPr>
          <p:cNvPr id="22" name="TextBox 21">
            <a:extLst>
              <a:ext uri="{FF2B5EF4-FFF2-40B4-BE49-F238E27FC236}">
                <a16:creationId xmlns:a16="http://schemas.microsoft.com/office/drawing/2014/main" id="{88A8459C-9BA7-C047-97DA-CE78DEBB695B}"/>
              </a:ext>
            </a:extLst>
          </p:cNvPr>
          <p:cNvSpPr txBox="1"/>
          <p:nvPr/>
        </p:nvSpPr>
        <p:spPr>
          <a:xfrm>
            <a:off x="6516086" y="1949681"/>
            <a:ext cx="5236369" cy="789319"/>
          </a:xfrm>
          <a:prstGeom prst="rect">
            <a:avLst/>
          </a:prstGeom>
          <a:noFill/>
        </p:spPr>
        <p:txBody>
          <a:bodyPr wrap="square" rtlCol="0">
            <a:spAutoFit/>
          </a:bodyPr>
          <a:lstStyle/>
          <a:p>
            <a:pPr algn="ctr">
              <a:lnSpc>
                <a:spcPct val="150000"/>
              </a:lnSpc>
            </a:pPr>
            <a:r>
              <a:rPr lang="en-US" sz="1600" b="1" spc="600">
                <a:solidFill>
                  <a:srgbClr val="21C0F8"/>
                </a:solidFill>
                <a:latin typeface="Montserrat Semi" charset="0"/>
                <a:ea typeface="Montserrat Semi" charset="0"/>
                <a:cs typeface="Montserrat Semi" charset="0"/>
              </a:rPr>
              <a:t>3 COLOURS</a:t>
            </a:r>
          </a:p>
          <a:p>
            <a:pPr algn="ctr">
              <a:lnSpc>
                <a:spcPct val="150000"/>
              </a:lnSpc>
            </a:pPr>
            <a:r>
              <a:rPr lang="en-US" sz="1600" b="1" spc="600">
                <a:solidFill>
                  <a:srgbClr val="30C1F5"/>
                </a:solidFill>
                <a:latin typeface="Montserrat Semi" charset="0"/>
                <a:ea typeface="Montserrat Semi" charset="0"/>
                <a:cs typeface="Montserrat Semi" charset="0"/>
              </a:rPr>
              <a:t>6.32 ml ℮ EACH</a:t>
            </a:r>
          </a:p>
        </p:txBody>
      </p:sp>
    </p:spTree>
    <p:extLst>
      <p:ext uri="{BB962C8B-B14F-4D97-AF65-F5344CB8AC3E}">
        <p14:creationId xmlns:p14="http://schemas.microsoft.com/office/powerpoint/2010/main" val="4172361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16163C8-0B9B-F73C-ECC2-D886B1B9CA58}"/>
              </a:ext>
            </a:extLst>
          </p:cNvPr>
          <p:cNvSpPr>
            <a:spLocks noGrp="1"/>
          </p:cNvSpPr>
          <p:nvPr>
            <p:ph type="pic" sz="quarter" idx="10"/>
          </p:nvPr>
        </p:nvSpPr>
        <p:spPr/>
        <p:txBody>
          <a:bodyPr/>
          <a:lstStyle/>
          <a:p>
            <a:endParaRPr lang="en-GB"/>
          </a:p>
        </p:txBody>
      </p:sp>
      <p:sp>
        <p:nvSpPr>
          <p:cNvPr id="3" name="Picture Placeholder 2">
            <a:extLst>
              <a:ext uri="{FF2B5EF4-FFF2-40B4-BE49-F238E27FC236}">
                <a16:creationId xmlns:a16="http://schemas.microsoft.com/office/drawing/2014/main" id="{E249D4F3-BE63-578B-2DF7-FD520C9DBE04}"/>
              </a:ext>
            </a:extLst>
          </p:cNvPr>
          <p:cNvSpPr>
            <a:spLocks noGrp="1"/>
          </p:cNvSpPr>
          <p:nvPr>
            <p:ph type="pic" sz="quarter" idx="11"/>
          </p:nvPr>
        </p:nvSpPr>
        <p:spPr/>
        <p:txBody>
          <a:bodyPr/>
          <a:lstStyle/>
          <a:p>
            <a:endParaRPr lang="en-GB"/>
          </a:p>
        </p:txBody>
      </p:sp>
      <p:pic>
        <p:nvPicPr>
          <p:cNvPr id="5" name="Picture 4">
            <a:extLst>
              <a:ext uri="{FF2B5EF4-FFF2-40B4-BE49-F238E27FC236}">
                <a16:creationId xmlns:a16="http://schemas.microsoft.com/office/drawing/2014/main" id="{6E131AB3-3036-378A-C200-CE21B659DC3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7295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1F89C61-04E3-ADC8-B7FE-417DA76EF170}"/>
              </a:ext>
            </a:extLst>
          </p:cNvPr>
          <p:cNvSpPr/>
          <p:nvPr/>
        </p:nvSpPr>
        <p:spPr>
          <a:xfrm>
            <a:off x="5877017" y="0"/>
            <a:ext cx="6314983" cy="6858000"/>
          </a:xfrm>
          <a:prstGeom prst="rect">
            <a:avLst/>
          </a:prstGeom>
          <a:solidFill>
            <a:srgbClr val="F843A5"/>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58799" y="1044020"/>
            <a:ext cx="4739641" cy="4769960"/>
          </a:xfrm>
          <a:prstGeom prst="rect">
            <a:avLst/>
          </a:prstGeom>
        </p:spPr>
        <p:txBody>
          <a:bodyPr wrap="square">
            <a:spAutoFit/>
          </a:bodyPr>
          <a:lstStyle/>
          <a:p>
            <a:pPr algn="just">
              <a:lnSpc>
                <a:spcPct val="150000"/>
              </a:lnSpc>
              <a:defRPr/>
            </a:pPr>
            <a:r>
              <a:rPr lang="en-US" sz="1200" dirty="0">
                <a:solidFill>
                  <a:srgbClr val="21C0F8"/>
                </a:solidFill>
                <a:latin typeface="Roboto Light" panose="02000000000000000000" pitchFamily="2" charset="0"/>
                <a:ea typeface="Roboto Light" panose="02000000000000000000" pitchFamily="2" charset="0"/>
                <a:cs typeface="Roboto Medium" charset="0"/>
              </a:rPr>
              <a:t>GLAM DOLL IS </a:t>
            </a:r>
            <a:r>
              <a:rPr lang="en-US" sz="1200" dirty="0">
                <a:solidFill>
                  <a:srgbClr val="21C0F8"/>
                </a:solidFill>
                <a:latin typeface="Roboto Medium" panose="02000000000000000000" pitchFamily="2" charset="0"/>
                <a:ea typeface="Roboto Medium" panose="02000000000000000000" pitchFamily="2" charset="0"/>
                <a:cs typeface="Roboto Medium" charset="0"/>
              </a:rPr>
              <a:t>FUNKY FRESH</a:t>
            </a:r>
            <a:r>
              <a:rPr lang="en-US" sz="1200" dirty="0">
                <a:solidFill>
                  <a:srgbClr val="21C0F8"/>
                </a:solidFill>
                <a:latin typeface="Roboto Light" panose="02000000000000000000" pitchFamily="2" charset="0"/>
                <a:ea typeface="Roboto Light" panose="02000000000000000000" pitchFamily="2" charset="0"/>
                <a:cs typeface="Roboto Medium" charset="0"/>
              </a:rPr>
              <a:t>, AND </a:t>
            </a:r>
            <a:r>
              <a:rPr lang="en-US" sz="1200" dirty="0">
                <a:solidFill>
                  <a:srgbClr val="21C0F8"/>
                </a:solidFill>
                <a:latin typeface="Roboto Medium" panose="02000000000000000000" pitchFamily="2" charset="0"/>
                <a:ea typeface="Roboto Medium" panose="02000000000000000000" pitchFamily="2" charset="0"/>
                <a:cs typeface="Roboto Medium" charset="0"/>
              </a:rPr>
              <a:t>100% CRUELTY FREE</a:t>
            </a:r>
            <a:r>
              <a:rPr lang="en-US" sz="1200" dirty="0">
                <a:solidFill>
                  <a:srgbClr val="21C0F8"/>
                </a:solidFill>
                <a:latin typeface="Roboto Light" panose="02000000000000000000" pitchFamily="2" charset="0"/>
                <a:ea typeface="Roboto Light" panose="02000000000000000000" pitchFamily="2" charset="0"/>
                <a:cs typeface="Roboto Medium" charset="0"/>
              </a:rPr>
              <a:t>. WE ARE SUPER TREND LED WITH OUR HIGH COLOUR COSMETICS WHICH DRIVE IMPULSE PURCHASES AND FOOTFALL, DEVELOPING A NEW CUSTOMER DEMOGRAPHIC AND CREATING A DESTINATION STORE.</a:t>
            </a:r>
          </a:p>
          <a:p>
            <a:pPr algn="just">
              <a:lnSpc>
                <a:spcPct val="150000"/>
              </a:lnSpc>
              <a:defRPr/>
            </a:pPr>
            <a:endParaRPr lang="en-US" sz="1200" dirty="0">
              <a:solidFill>
                <a:srgbClr val="21C0F8"/>
              </a:solidFill>
              <a:latin typeface="Roboto Light" panose="02000000000000000000" pitchFamily="2" charset="0"/>
              <a:ea typeface="Roboto Light" panose="02000000000000000000" pitchFamily="2" charset="0"/>
              <a:cs typeface="Roboto Medium" charset="0"/>
            </a:endParaRPr>
          </a:p>
          <a:p>
            <a:pPr algn="just">
              <a:lnSpc>
                <a:spcPct val="150000"/>
              </a:lnSpc>
              <a:defRPr/>
            </a:pPr>
            <a:r>
              <a:rPr lang="en-US" sz="1200" dirty="0">
                <a:solidFill>
                  <a:srgbClr val="21C0F8"/>
                </a:solidFill>
                <a:latin typeface="Roboto Light" panose="02000000000000000000" pitchFamily="2" charset="0"/>
                <a:ea typeface="Roboto Light" panose="02000000000000000000" pitchFamily="2" charset="0"/>
                <a:cs typeface="Roboto Medium" charset="0"/>
              </a:rPr>
              <a:t>GLAM DOLL COMPRISES OF:</a:t>
            </a:r>
          </a:p>
          <a:p>
            <a:pPr marL="171450" indent="-171450" algn="just">
              <a:lnSpc>
                <a:spcPct val="150000"/>
              </a:lnSpc>
              <a:buFont typeface="Wingdings" pitchFamily="2" charset="2"/>
              <a:buChar char="v"/>
              <a:defRPr/>
            </a:pPr>
            <a:r>
              <a:rPr lang="en-US" sz="1200" dirty="0">
                <a:solidFill>
                  <a:srgbClr val="21C0F8"/>
                </a:solidFill>
                <a:latin typeface="Roboto Light" panose="02000000000000000000" pitchFamily="2" charset="0"/>
                <a:ea typeface="Roboto Light" panose="02000000000000000000" pitchFamily="2" charset="0"/>
                <a:cs typeface="Roboto Medium" charset="0"/>
              </a:rPr>
              <a:t>GLAM DOLL </a:t>
            </a:r>
            <a:r>
              <a:rPr lang="en-US" sz="1200" b="1" dirty="0">
                <a:solidFill>
                  <a:srgbClr val="F843A5"/>
                </a:solidFill>
                <a:latin typeface="Roboto" panose="02000000000000000000" pitchFamily="2" charset="0"/>
                <a:ea typeface="Roboto" panose="02000000000000000000" pitchFamily="2" charset="0"/>
                <a:cs typeface="Roboto Medium" charset="0"/>
              </a:rPr>
              <a:t>LIPSTICKS</a:t>
            </a:r>
            <a:r>
              <a:rPr lang="en-US" sz="1200" dirty="0">
                <a:solidFill>
                  <a:srgbClr val="21C0F8"/>
                </a:solidFill>
                <a:latin typeface="Roboto Light" panose="02000000000000000000" pitchFamily="2" charset="0"/>
                <a:ea typeface="Roboto Light" panose="02000000000000000000" pitchFamily="2" charset="0"/>
                <a:cs typeface="Roboto Medium" charset="0"/>
              </a:rPr>
              <a:t> IN MULTIPLE TYPES &amp; FINISHES;</a:t>
            </a:r>
          </a:p>
          <a:p>
            <a:pPr marL="171450" indent="-171450" algn="just">
              <a:lnSpc>
                <a:spcPct val="150000"/>
              </a:lnSpc>
              <a:buFont typeface="Wingdings" pitchFamily="2" charset="2"/>
              <a:buChar char="v"/>
              <a:defRPr/>
            </a:pPr>
            <a:r>
              <a:rPr lang="en-US" sz="1200" dirty="0">
                <a:solidFill>
                  <a:srgbClr val="21C0F8"/>
                </a:solidFill>
                <a:latin typeface="Roboto Light" panose="02000000000000000000" pitchFamily="2" charset="0"/>
                <a:ea typeface="Roboto Light" panose="02000000000000000000" pitchFamily="2" charset="0"/>
                <a:cs typeface="Roboto Medium" charset="0"/>
              </a:rPr>
              <a:t>THE GLAM DOLL EXTENSIVE RANGE OF </a:t>
            </a:r>
            <a:r>
              <a:rPr lang="en-US" sz="1200" b="1" dirty="0">
                <a:solidFill>
                  <a:srgbClr val="F843A5"/>
                </a:solidFill>
                <a:latin typeface="Roboto" panose="02000000000000000000" pitchFamily="2" charset="0"/>
                <a:ea typeface="Roboto" panose="02000000000000000000" pitchFamily="2" charset="0"/>
                <a:cs typeface="Roboto Medium" charset="0"/>
              </a:rPr>
              <a:t>EYE SHADOW </a:t>
            </a:r>
            <a:r>
              <a:rPr lang="en-US" sz="1200" b="1" dirty="0">
                <a:solidFill>
                  <a:srgbClr val="21C0F8"/>
                </a:solidFill>
                <a:latin typeface="Roboto" panose="02000000000000000000" pitchFamily="2" charset="0"/>
                <a:ea typeface="Roboto" panose="02000000000000000000" pitchFamily="2" charset="0"/>
                <a:cs typeface="Roboto Medium" charset="0"/>
              </a:rPr>
              <a:t>SINGLES </a:t>
            </a:r>
            <a:r>
              <a:rPr lang="en-US" sz="1200" dirty="0">
                <a:solidFill>
                  <a:srgbClr val="21C0F8"/>
                </a:solidFill>
                <a:latin typeface="Roboto Light" panose="02000000000000000000" pitchFamily="2" charset="0"/>
                <a:ea typeface="Roboto Light" panose="02000000000000000000" pitchFamily="2" charset="0"/>
                <a:cs typeface="Roboto Medium" charset="0"/>
              </a:rPr>
              <a:t>IN MULTIPLE FINISHES;</a:t>
            </a:r>
          </a:p>
          <a:p>
            <a:pPr marL="171450" indent="-171450" algn="just">
              <a:lnSpc>
                <a:spcPct val="150000"/>
              </a:lnSpc>
              <a:buFont typeface="Wingdings" pitchFamily="2" charset="2"/>
              <a:buChar char="v"/>
              <a:defRPr/>
            </a:pPr>
            <a:r>
              <a:rPr lang="en-US" sz="1200" dirty="0">
                <a:solidFill>
                  <a:srgbClr val="21C0F8"/>
                </a:solidFill>
                <a:latin typeface="Roboto Light" panose="02000000000000000000" pitchFamily="2" charset="0"/>
                <a:ea typeface="Roboto Light" panose="02000000000000000000" pitchFamily="2" charset="0"/>
                <a:cs typeface="Roboto Medium" charset="0"/>
              </a:rPr>
              <a:t>TREND-SETTING AND TRULY INSPIRING </a:t>
            </a:r>
            <a:r>
              <a:rPr lang="en-US" sz="1200" b="1" dirty="0">
                <a:solidFill>
                  <a:srgbClr val="F843A5"/>
                </a:solidFill>
                <a:latin typeface="Roboto" panose="02000000000000000000" pitchFamily="2" charset="0"/>
                <a:ea typeface="Roboto" panose="02000000000000000000" pitchFamily="2" charset="0"/>
                <a:cs typeface="Roboto Medium" charset="0"/>
              </a:rPr>
              <a:t>HIGHLIGHTERS</a:t>
            </a:r>
            <a:r>
              <a:rPr lang="en-US" sz="1200" b="1" dirty="0">
                <a:solidFill>
                  <a:srgbClr val="21C0F8"/>
                </a:solidFill>
                <a:latin typeface="Roboto" panose="02000000000000000000" pitchFamily="2" charset="0"/>
                <a:ea typeface="Roboto" panose="02000000000000000000" pitchFamily="2" charset="0"/>
                <a:cs typeface="Roboto Medium" charset="0"/>
              </a:rPr>
              <a:t>, </a:t>
            </a:r>
            <a:r>
              <a:rPr lang="en-US" sz="1200" b="1" dirty="0">
                <a:solidFill>
                  <a:srgbClr val="F843A5"/>
                </a:solidFill>
                <a:latin typeface="Roboto" panose="02000000000000000000" pitchFamily="2" charset="0"/>
                <a:ea typeface="Roboto" panose="02000000000000000000" pitchFamily="2" charset="0"/>
                <a:cs typeface="Roboto Medium" charset="0"/>
              </a:rPr>
              <a:t>PRIMERS</a:t>
            </a:r>
            <a:r>
              <a:rPr lang="en-US" sz="1200" b="1" dirty="0">
                <a:solidFill>
                  <a:srgbClr val="21C0F8"/>
                </a:solidFill>
                <a:latin typeface="Roboto" panose="02000000000000000000" pitchFamily="2" charset="0"/>
                <a:ea typeface="Roboto" panose="02000000000000000000" pitchFamily="2" charset="0"/>
                <a:cs typeface="Roboto Medium" charset="0"/>
              </a:rPr>
              <a:t>, </a:t>
            </a:r>
            <a:r>
              <a:rPr lang="en-US" sz="1200" b="1" dirty="0">
                <a:solidFill>
                  <a:srgbClr val="F843A5"/>
                </a:solidFill>
                <a:latin typeface="Roboto" panose="02000000000000000000" pitchFamily="2" charset="0"/>
                <a:ea typeface="Roboto" panose="02000000000000000000" pitchFamily="2" charset="0"/>
                <a:cs typeface="Roboto Medium" charset="0"/>
              </a:rPr>
              <a:t>FACE POWDERS </a:t>
            </a:r>
            <a:r>
              <a:rPr lang="en-US" sz="1200" b="1" dirty="0">
                <a:solidFill>
                  <a:srgbClr val="21C0F8"/>
                </a:solidFill>
                <a:latin typeface="Roboto" panose="02000000000000000000" pitchFamily="2" charset="0"/>
                <a:ea typeface="Roboto" panose="02000000000000000000" pitchFamily="2" charset="0"/>
                <a:cs typeface="Roboto Medium" charset="0"/>
              </a:rPr>
              <a:t>&amp; </a:t>
            </a:r>
            <a:r>
              <a:rPr lang="en-US" sz="1200" b="1" dirty="0">
                <a:solidFill>
                  <a:srgbClr val="F843A5"/>
                </a:solidFill>
                <a:latin typeface="Roboto" panose="02000000000000000000" pitchFamily="2" charset="0"/>
                <a:ea typeface="Roboto" panose="02000000000000000000" pitchFamily="2" charset="0"/>
                <a:cs typeface="Roboto Medium" charset="0"/>
              </a:rPr>
              <a:t>CONCEALERS</a:t>
            </a:r>
            <a:r>
              <a:rPr lang="en-US" sz="1200" dirty="0">
                <a:solidFill>
                  <a:srgbClr val="21C0F8"/>
                </a:solidFill>
                <a:latin typeface="Roboto Light" panose="02000000000000000000" pitchFamily="2" charset="0"/>
                <a:ea typeface="Roboto Light" panose="02000000000000000000" pitchFamily="2" charset="0"/>
                <a:cs typeface="Roboto Medium" charset="0"/>
              </a:rPr>
              <a:t>;</a:t>
            </a:r>
          </a:p>
          <a:p>
            <a:pPr marL="171450" indent="-171450" algn="just">
              <a:lnSpc>
                <a:spcPct val="150000"/>
              </a:lnSpc>
              <a:buFont typeface="Wingdings" pitchFamily="2" charset="2"/>
              <a:buChar char="v"/>
              <a:defRPr/>
            </a:pPr>
            <a:r>
              <a:rPr lang="en-US" sz="1200" dirty="0">
                <a:solidFill>
                  <a:srgbClr val="21C0F8"/>
                </a:solidFill>
                <a:latin typeface="Roboto Light" panose="02000000000000000000" pitchFamily="2" charset="0"/>
                <a:ea typeface="Roboto Light" panose="02000000000000000000" pitchFamily="2" charset="0"/>
                <a:cs typeface="Roboto Medium" charset="0"/>
              </a:rPr>
              <a:t>GLAM DOLL </a:t>
            </a:r>
            <a:r>
              <a:rPr lang="en-US" sz="1200" b="1" dirty="0">
                <a:solidFill>
                  <a:srgbClr val="F843A5"/>
                </a:solidFill>
                <a:latin typeface="Roboto" panose="02000000000000000000" pitchFamily="2" charset="0"/>
                <a:ea typeface="Roboto" panose="02000000000000000000" pitchFamily="2" charset="0"/>
                <a:cs typeface="Roboto Medium" charset="0"/>
              </a:rPr>
              <a:t>NAIL POLISHES </a:t>
            </a:r>
            <a:r>
              <a:rPr lang="en-US" sz="1200" dirty="0">
                <a:solidFill>
                  <a:srgbClr val="21C0F8"/>
                </a:solidFill>
                <a:latin typeface="Roboto Light" panose="02000000000000000000" pitchFamily="2" charset="0"/>
                <a:ea typeface="Roboto Light" panose="02000000000000000000" pitchFamily="2" charset="0"/>
                <a:cs typeface="Roboto Medium" charset="0"/>
              </a:rPr>
              <a:t>WHICH ARE ONE OF A KIND AND CREATE HIGH PIGMENTED FLASH OF GLAM IN SECONDS.</a:t>
            </a:r>
          </a:p>
          <a:p>
            <a:pPr marL="171450" indent="-171450" algn="just">
              <a:lnSpc>
                <a:spcPct val="150000"/>
              </a:lnSpc>
              <a:buFont typeface="Wingdings" pitchFamily="2" charset="2"/>
              <a:buChar char="v"/>
              <a:defRPr/>
            </a:pPr>
            <a:endParaRPr lang="en-US" sz="1200" dirty="0">
              <a:solidFill>
                <a:srgbClr val="21C0F8"/>
              </a:solidFill>
              <a:latin typeface="Roboto Light" panose="02000000000000000000" pitchFamily="2" charset="0"/>
              <a:ea typeface="Roboto Light" panose="02000000000000000000" pitchFamily="2" charset="0"/>
              <a:cs typeface="Roboto Medium" charset="0"/>
            </a:endParaRPr>
          </a:p>
          <a:p>
            <a:pPr algn="just">
              <a:lnSpc>
                <a:spcPct val="150000"/>
              </a:lnSpc>
              <a:defRPr/>
            </a:pPr>
            <a:r>
              <a:rPr lang="en-US" sz="1200" b="1" i="1" dirty="0">
                <a:solidFill>
                  <a:srgbClr val="21C0F8"/>
                </a:solidFill>
                <a:latin typeface="Roboto" panose="02000000000000000000" pitchFamily="2" charset="0"/>
                <a:ea typeface="Roboto" panose="02000000000000000000" pitchFamily="2" charset="0"/>
                <a:cs typeface="Roboto Medium" charset="0"/>
              </a:rPr>
              <a:t>WHY GLAM DOLL?</a:t>
            </a:r>
          </a:p>
          <a:p>
            <a:pPr algn="just">
              <a:lnSpc>
                <a:spcPct val="150000"/>
              </a:lnSpc>
              <a:defRPr/>
            </a:pPr>
            <a:r>
              <a:rPr lang="en-US" sz="1200" b="1" i="1" dirty="0">
                <a:solidFill>
                  <a:srgbClr val="F843A5"/>
                </a:solidFill>
                <a:latin typeface="Roboto" panose="02000000000000000000" pitchFamily="2" charset="0"/>
                <a:ea typeface="Roboto" panose="02000000000000000000" pitchFamily="2" charset="0"/>
                <a:cs typeface="Roboto Medium" charset="0"/>
              </a:rPr>
              <a:t>BECAUSE YOU’RE GORGEOUS</a:t>
            </a:r>
            <a:endParaRPr lang="en-US" sz="1200" b="1" i="1" dirty="0">
              <a:solidFill>
                <a:srgbClr val="21C0F8"/>
              </a:solidFill>
              <a:latin typeface="Roboto" panose="02000000000000000000" pitchFamily="2" charset="0"/>
              <a:ea typeface="Roboto" panose="02000000000000000000" pitchFamily="2" charset="0"/>
              <a:cs typeface="Roboto Medium" charset="0"/>
            </a:endParaRPr>
          </a:p>
        </p:txBody>
      </p:sp>
      <p:pic>
        <p:nvPicPr>
          <p:cNvPr id="3" name="Picture Placeholder 2">
            <a:extLst>
              <a:ext uri="{FF2B5EF4-FFF2-40B4-BE49-F238E27FC236}">
                <a16:creationId xmlns:a16="http://schemas.microsoft.com/office/drawing/2014/main" id="{366ABBE6-73CE-D04F-8144-2E0915812A3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7350760" y="914400"/>
            <a:ext cx="3383280" cy="3383280"/>
          </a:xfrm>
        </p:spPr>
      </p:pic>
      <p:sp>
        <p:nvSpPr>
          <p:cNvPr id="8" name="TextBox 7">
            <a:extLst>
              <a:ext uri="{FF2B5EF4-FFF2-40B4-BE49-F238E27FC236}">
                <a16:creationId xmlns:a16="http://schemas.microsoft.com/office/drawing/2014/main" id="{03ACB1FA-BF9E-944D-951E-C1F6767A8CF4}"/>
              </a:ext>
            </a:extLst>
          </p:cNvPr>
          <p:cNvSpPr txBox="1"/>
          <p:nvPr/>
        </p:nvSpPr>
        <p:spPr>
          <a:xfrm>
            <a:off x="6756400" y="4974716"/>
            <a:ext cx="4571999" cy="1077218"/>
          </a:xfrm>
          <a:prstGeom prst="rect">
            <a:avLst/>
          </a:prstGeom>
          <a:noFill/>
        </p:spPr>
        <p:txBody>
          <a:bodyPr wrap="square" rtlCol="0">
            <a:spAutoFit/>
          </a:bodyPr>
          <a:lstStyle/>
          <a:p>
            <a:pPr algn="ctr"/>
            <a:r>
              <a:rPr lang="en-US" sz="3600" b="1" spc="600" dirty="0">
                <a:solidFill>
                  <a:srgbClr val="424179"/>
                </a:solidFill>
                <a:latin typeface="Montserrat Semi" charset="0"/>
                <a:ea typeface="Montserrat Semi" charset="0"/>
                <a:cs typeface="Montserrat Semi" charset="0"/>
              </a:rPr>
              <a:t>GLAM DOLL</a:t>
            </a:r>
          </a:p>
          <a:p>
            <a:pPr algn="ctr"/>
            <a:r>
              <a:rPr lang="en-US" sz="1400" i="1" dirty="0">
                <a:solidFill>
                  <a:srgbClr val="FB3DA6"/>
                </a:solidFill>
                <a:latin typeface="Roboto" panose="02000000000000000000" pitchFamily="2" charset="0"/>
                <a:ea typeface="Roboto" panose="02000000000000000000" pitchFamily="2" charset="0"/>
                <a:cs typeface="Roboto Medium" charset="0"/>
              </a:rPr>
              <a:t>THE GLAMMEST BRAND AROUND WITH THE NEWEST TRENDS AT AN INCLUSIVE PRICE.</a:t>
            </a:r>
            <a:endParaRPr lang="en-US" sz="1400" i="1" spc="600" dirty="0">
              <a:solidFill>
                <a:srgbClr val="FB3DA6"/>
              </a:solidFill>
              <a:latin typeface="Roboto" panose="02000000000000000000" pitchFamily="2" charset="0"/>
              <a:ea typeface="Roboto" panose="02000000000000000000" pitchFamily="2" charset="0"/>
              <a:cs typeface="Montserrat Semi" charset="0"/>
            </a:endParaRPr>
          </a:p>
        </p:txBody>
      </p:sp>
    </p:spTree>
    <p:extLst>
      <p:ext uri="{BB962C8B-B14F-4D97-AF65-F5344CB8AC3E}">
        <p14:creationId xmlns:p14="http://schemas.microsoft.com/office/powerpoint/2010/main" val="1971411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20E01F-6A8A-E480-CC9F-5101C4E97A6E}"/>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D4CED4-0FE3-8443-B1EA-224C18500AC5}"/>
              </a:ext>
            </a:extLst>
          </p:cNvPr>
          <p:cNvSpPr txBox="1"/>
          <p:nvPr/>
        </p:nvSpPr>
        <p:spPr>
          <a:xfrm>
            <a:off x="6540220" y="525864"/>
            <a:ext cx="5236369" cy="646331"/>
          </a:xfrm>
          <a:prstGeom prst="rect">
            <a:avLst/>
          </a:prstGeom>
          <a:noFill/>
        </p:spPr>
        <p:txBody>
          <a:bodyPr wrap="square" rtlCol="0">
            <a:spAutoFit/>
          </a:bodyPr>
          <a:lstStyle/>
          <a:p>
            <a:pPr algn="ctr"/>
            <a:r>
              <a:rPr lang="en-US" sz="3600" b="1" spc="600" dirty="0">
                <a:solidFill>
                  <a:schemeClr val="bg1"/>
                </a:solidFill>
                <a:latin typeface="Montserrat Semi" charset="0"/>
                <a:ea typeface="Montserrat Semi" charset="0"/>
                <a:cs typeface="Montserrat Semi" charset="0"/>
              </a:rPr>
              <a:t>COSMO </a:t>
            </a:r>
          </a:p>
        </p:txBody>
      </p:sp>
      <p:sp>
        <p:nvSpPr>
          <p:cNvPr id="9" name="Rectangle 8">
            <a:extLst>
              <a:ext uri="{FF2B5EF4-FFF2-40B4-BE49-F238E27FC236}">
                <a16:creationId xmlns:a16="http://schemas.microsoft.com/office/drawing/2014/main" id="{EA7F5136-BD47-4B4A-B0BC-0CB4E96F7EA6}"/>
              </a:ext>
            </a:extLst>
          </p:cNvPr>
          <p:cNvSpPr/>
          <p:nvPr/>
        </p:nvSpPr>
        <p:spPr>
          <a:xfrm>
            <a:off x="6592331" y="1171296"/>
            <a:ext cx="5236369" cy="419923"/>
          </a:xfrm>
          <a:prstGeom prst="rect">
            <a:avLst/>
          </a:prstGeom>
        </p:spPr>
        <p:txBody>
          <a:bodyPr wrap="square">
            <a:spAutoFit/>
          </a:bodyPr>
          <a:lstStyle/>
          <a:p>
            <a:pPr algn="ctr">
              <a:lnSpc>
                <a:spcPct val="150000"/>
              </a:lnSpc>
              <a:defRPr/>
            </a:pPr>
            <a:r>
              <a:rPr lang="en-US" sz="1600" spc="300" dirty="0">
                <a:solidFill>
                  <a:srgbClr val="FAE733"/>
                </a:solidFill>
                <a:latin typeface="Roboto Medium" panose="02000000000000000000" pitchFamily="2" charset="0"/>
                <a:ea typeface="Roboto Medium" panose="02000000000000000000" pitchFamily="2" charset="0"/>
                <a:cs typeface="Roboto Thin" charset="0"/>
              </a:rPr>
              <a:t>HOLOGRAPHIC LIP GLOSS</a:t>
            </a:r>
          </a:p>
        </p:txBody>
      </p:sp>
      <p:sp>
        <p:nvSpPr>
          <p:cNvPr id="10" name="TextBox 9">
            <a:extLst>
              <a:ext uri="{FF2B5EF4-FFF2-40B4-BE49-F238E27FC236}">
                <a16:creationId xmlns:a16="http://schemas.microsoft.com/office/drawing/2014/main" id="{E497525C-9DDA-D84E-8728-D4FA637AA499}"/>
              </a:ext>
            </a:extLst>
          </p:cNvPr>
          <p:cNvSpPr txBox="1"/>
          <p:nvPr/>
        </p:nvSpPr>
        <p:spPr>
          <a:xfrm>
            <a:off x="0" y="6502185"/>
            <a:ext cx="3352801" cy="246221"/>
          </a:xfrm>
          <a:prstGeom prst="rect">
            <a:avLst/>
          </a:prstGeom>
          <a:noFill/>
        </p:spPr>
        <p:txBody>
          <a:bodyPr wrap="square" rtlCol="0">
            <a:spAutoFit/>
          </a:bodyPr>
          <a:lstStyle/>
          <a:p>
            <a:r>
              <a:rPr lang="en-US" sz="1000" dirty="0">
                <a:latin typeface="Roboto Condensed Light" panose="02000000000000000000" pitchFamily="2" charset="0"/>
                <a:ea typeface="Roboto Condensed Light" panose="02000000000000000000" pitchFamily="2" charset="0"/>
              </a:rPr>
              <a:t>© 2018 MIRADOR HOLDINGS LIMITED</a:t>
            </a:r>
          </a:p>
        </p:txBody>
      </p:sp>
      <p:sp>
        <p:nvSpPr>
          <p:cNvPr id="11" name="TextBox 10">
            <a:extLst>
              <a:ext uri="{FF2B5EF4-FFF2-40B4-BE49-F238E27FC236}">
                <a16:creationId xmlns:a16="http://schemas.microsoft.com/office/drawing/2014/main" id="{52DA16C8-A9FF-C64D-8D4D-CDF2DB6B74BE}"/>
              </a:ext>
            </a:extLst>
          </p:cNvPr>
          <p:cNvSpPr txBox="1"/>
          <p:nvPr/>
        </p:nvSpPr>
        <p:spPr>
          <a:xfrm>
            <a:off x="152400" y="6654585"/>
            <a:ext cx="3352801" cy="246221"/>
          </a:xfrm>
          <a:prstGeom prst="rect">
            <a:avLst/>
          </a:prstGeom>
          <a:noFill/>
        </p:spPr>
        <p:txBody>
          <a:bodyPr wrap="square" rtlCol="0">
            <a:spAutoFit/>
          </a:bodyPr>
          <a:lstStyle/>
          <a:p>
            <a:r>
              <a:rPr lang="en-US" sz="1000" dirty="0">
                <a:latin typeface="Roboto Condensed Light" panose="02000000000000000000" pitchFamily="2" charset="0"/>
                <a:ea typeface="Roboto Condensed Light" panose="02000000000000000000" pitchFamily="2" charset="0"/>
              </a:rPr>
              <a:t>© 2018 MIRADOR HOLDINGS LIMITED</a:t>
            </a:r>
          </a:p>
        </p:txBody>
      </p:sp>
      <p:pic>
        <p:nvPicPr>
          <p:cNvPr id="15" name="Picture Placeholder 14">
            <a:extLst>
              <a:ext uri="{FF2B5EF4-FFF2-40B4-BE49-F238E27FC236}">
                <a16:creationId xmlns:a16="http://schemas.microsoft.com/office/drawing/2014/main" id="{64E8F9FC-3508-664D-A034-862CD4C15E7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0" y="109594"/>
            <a:ext cx="5824907" cy="3276510"/>
          </a:xfrm>
          <a:solidFill>
            <a:schemeClr val="bg1"/>
          </a:solidFill>
        </p:spPr>
      </p:pic>
      <p:pic>
        <p:nvPicPr>
          <p:cNvPr id="19" name="Picture Placeholder 18">
            <a:extLst>
              <a:ext uri="{FF2B5EF4-FFF2-40B4-BE49-F238E27FC236}">
                <a16:creationId xmlns:a16="http://schemas.microsoft.com/office/drawing/2014/main" id="{62711CD0-7A61-4F46-B201-15289A273E8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0" y="3693110"/>
            <a:ext cx="5624718" cy="3164889"/>
          </a:xfrm>
          <a:solidFill>
            <a:schemeClr val="bg1"/>
          </a:solidFill>
        </p:spPr>
      </p:pic>
      <p:sp>
        <p:nvSpPr>
          <p:cNvPr id="17" name="TextBox 16">
            <a:extLst>
              <a:ext uri="{FF2B5EF4-FFF2-40B4-BE49-F238E27FC236}">
                <a16:creationId xmlns:a16="http://schemas.microsoft.com/office/drawing/2014/main" id="{75C78C6A-76CC-8545-951A-3AC4854BE655}"/>
              </a:ext>
            </a:extLst>
          </p:cNvPr>
          <p:cNvSpPr txBox="1"/>
          <p:nvPr/>
        </p:nvSpPr>
        <p:spPr>
          <a:xfrm>
            <a:off x="6516087" y="1591219"/>
            <a:ext cx="5236369" cy="789319"/>
          </a:xfrm>
          <a:prstGeom prst="rect">
            <a:avLst/>
          </a:prstGeom>
          <a:noFill/>
        </p:spPr>
        <p:txBody>
          <a:bodyPr wrap="square" rtlCol="0">
            <a:spAutoFit/>
          </a:bodyPr>
          <a:lstStyle/>
          <a:p>
            <a:pPr algn="ctr">
              <a:lnSpc>
                <a:spcPct val="150000"/>
              </a:lnSpc>
            </a:pPr>
            <a:r>
              <a:rPr lang="en-US" sz="1600" b="1" spc="600" dirty="0">
                <a:solidFill>
                  <a:srgbClr val="21C0F8"/>
                </a:solidFill>
                <a:latin typeface="Montserrat Semi" charset="0"/>
                <a:ea typeface="Montserrat Semi" charset="0"/>
                <a:cs typeface="Montserrat Semi" charset="0"/>
              </a:rPr>
              <a:t>8 COLOURS</a:t>
            </a:r>
          </a:p>
          <a:p>
            <a:pPr algn="ctr">
              <a:lnSpc>
                <a:spcPct val="150000"/>
              </a:lnSpc>
            </a:pPr>
            <a:r>
              <a:rPr lang="en-US" sz="1600" b="1" spc="600" dirty="0">
                <a:solidFill>
                  <a:srgbClr val="21C0F8"/>
                </a:solidFill>
                <a:latin typeface="Montserrat Semi" charset="0"/>
                <a:ea typeface="Montserrat Semi" charset="0"/>
                <a:cs typeface="Montserrat Semi" charset="0"/>
              </a:rPr>
              <a:t>3.04 ml ℮ EACH</a:t>
            </a:r>
          </a:p>
        </p:txBody>
      </p:sp>
      <p:sp>
        <p:nvSpPr>
          <p:cNvPr id="18" name="TextBox 17">
            <a:extLst>
              <a:ext uri="{FF2B5EF4-FFF2-40B4-BE49-F238E27FC236}">
                <a16:creationId xmlns:a16="http://schemas.microsoft.com/office/drawing/2014/main" id="{04209358-D4A2-AF40-B3C2-81C205AEB5BE}"/>
              </a:ext>
            </a:extLst>
          </p:cNvPr>
          <p:cNvSpPr txBox="1"/>
          <p:nvPr/>
        </p:nvSpPr>
        <p:spPr>
          <a:xfrm>
            <a:off x="6306043" y="2799562"/>
            <a:ext cx="5704725" cy="2277098"/>
          </a:xfrm>
          <a:prstGeom prst="rect">
            <a:avLst/>
          </a:prstGeom>
          <a:noFill/>
        </p:spPr>
        <p:txBody>
          <a:bodyPr wrap="square" rtlCol="0">
            <a:spAutoFit/>
          </a:bodyPr>
          <a:lstStyle/>
          <a:p>
            <a:pPr>
              <a:lnSpc>
                <a:spcPct val="150000"/>
              </a:lnSpc>
            </a:pPr>
            <a:r>
              <a:rPr lang="en-US" sz="1200" b="1" dirty="0">
                <a:solidFill>
                  <a:srgbClr val="FB3DA6"/>
                </a:solidFill>
                <a:latin typeface="Montserrat Semi" charset="0"/>
                <a:ea typeface="Montserrat Semi" charset="0"/>
                <a:cs typeface="Montserrat Semi" charset="0"/>
              </a:rPr>
              <a:t>PURPLE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1B1070</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5060565381728</a:t>
            </a:r>
          </a:p>
          <a:p>
            <a:pPr>
              <a:lnSpc>
                <a:spcPct val="150000"/>
              </a:lnSpc>
            </a:pPr>
            <a:r>
              <a:rPr lang="en-US" sz="1200" b="1" dirty="0">
                <a:solidFill>
                  <a:srgbClr val="FB3DA6"/>
                </a:solidFill>
                <a:latin typeface="Montserrat Semi" charset="0"/>
                <a:ea typeface="Montserrat Semi" charset="0"/>
                <a:cs typeface="Montserrat Semi" charset="0"/>
              </a:rPr>
              <a:t>MINIUM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1B1071</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5060565381735</a:t>
            </a:r>
          </a:p>
          <a:p>
            <a:pPr>
              <a:lnSpc>
                <a:spcPct val="150000"/>
              </a:lnSpc>
            </a:pPr>
            <a:r>
              <a:rPr lang="en-US" sz="1200" b="1" dirty="0">
                <a:solidFill>
                  <a:srgbClr val="FB3DA6"/>
                </a:solidFill>
                <a:latin typeface="Montserrat Semi" charset="0"/>
                <a:ea typeface="Montserrat Semi" charset="0"/>
                <a:cs typeface="Montserrat Semi" charset="0"/>
              </a:rPr>
              <a:t>MANDARIN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1B1072</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5060565381742</a:t>
            </a:r>
          </a:p>
          <a:p>
            <a:pPr>
              <a:lnSpc>
                <a:spcPct val="150000"/>
              </a:lnSpc>
            </a:pPr>
            <a:r>
              <a:rPr lang="en-US" sz="1200" b="1" dirty="0">
                <a:solidFill>
                  <a:srgbClr val="FB3DA6"/>
                </a:solidFill>
                <a:latin typeface="Montserrat Semi" charset="0"/>
                <a:ea typeface="Montserrat Semi" charset="0"/>
                <a:cs typeface="Montserrat Semi" charset="0"/>
              </a:rPr>
              <a:t>CORALLINE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1B1073</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5060565381759</a:t>
            </a:r>
          </a:p>
          <a:p>
            <a:pPr>
              <a:lnSpc>
                <a:spcPct val="150000"/>
              </a:lnSpc>
            </a:pPr>
            <a:r>
              <a:rPr lang="en-US" sz="1200" b="1" dirty="0">
                <a:solidFill>
                  <a:srgbClr val="FB3DA6"/>
                </a:solidFill>
                <a:latin typeface="Montserrat Semi" charset="0"/>
                <a:ea typeface="Montserrat Semi" charset="0"/>
                <a:cs typeface="Montserrat Semi" charset="0"/>
              </a:rPr>
              <a:t>RED PLUM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1B1074</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5060565381766</a:t>
            </a:r>
          </a:p>
          <a:p>
            <a:pPr>
              <a:lnSpc>
                <a:spcPct val="150000"/>
              </a:lnSpc>
            </a:pPr>
            <a:r>
              <a:rPr lang="en-US" sz="1200" b="1" dirty="0">
                <a:solidFill>
                  <a:srgbClr val="FB3DA6"/>
                </a:solidFill>
                <a:latin typeface="Montserrat Semi" charset="0"/>
                <a:ea typeface="Montserrat Semi" charset="0"/>
                <a:cs typeface="Montserrat Semi" charset="0"/>
              </a:rPr>
              <a:t>VIOLET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1B1075</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5060565381773</a:t>
            </a:r>
          </a:p>
          <a:p>
            <a:pPr>
              <a:lnSpc>
                <a:spcPct val="150000"/>
              </a:lnSpc>
            </a:pPr>
            <a:r>
              <a:rPr lang="en-US" sz="1200" b="1" dirty="0">
                <a:solidFill>
                  <a:srgbClr val="FB3DA6"/>
                </a:solidFill>
                <a:latin typeface="Montserrat Semi" charset="0"/>
                <a:ea typeface="Montserrat Semi" charset="0"/>
                <a:cs typeface="Montserrat Semi" charset="0"/>
              </a:rPr>
              <a:t>CHROME YELLOW</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1B1076</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5060565381780</a:t>
            </a:r>
          </a:p>
          <a:p>
            <a:pPr>
              <a:lnSpc>
                <a:spcPct val="150000"/>
              </a:lnSpc>
            </a:pPr>
            <a:r>
              <a:rPr lang="en-US" sz="1200" b="1" dirty="0">
                <a:solidFill>
                  <a:srgbClr val="FB3DA6"/>
                </a:solidFill>
                <a:latin typeface="Montserrat Semi" charset="0"/>
                <a:ea typeface="Montserrat Semi" charset="0"/>
                <a:cs typeface="Montserrat Semi" charset="0"/>
              </a:rPr>
              <a:t>PEARL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1B1077</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5060565381797</a:t>
            </a:r>
          </a:p>
        </p:txBody>
      </p:sp>
    </p:spTree>
    <p:extLst>
      <p:ext uri="{BB962C8B-B14F-4D97-AF65-F5344CB8AC3E}">
        <p14:creationId xmlns:p14="http://schemas.microsoft.com/office/powerpoint/2010/main" val="373137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E62807-A7C7-BC59-B483-CFEEFD0E1F49}"/>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497525C-9DDA-D84E-8728-D4FA637AA499}"/>
              </a:ext>
            </a:extLst>
          </p:cNvPr>
          <p:cNvSpPr txBox="1"/>
          <p:nvPr/>
        </p:nvSpPr>
        <p:spPr>
          <a:xfrm>
            <a:off x="0" y="6502185"/>
            <a:ext cx="3352801" cy="246221"/>
          </a:xfrm>
          <a:prstGeom prst="rect">
            <a:avLst/>
          </a:prstGeom>
          <a:noFill/>
        </p:spPr>
        <p:txBody>
          <a:bodyPr wrap="square" rtlCol="0">
            <a:spAutoFit/>
          </a:bodyPr>
          <a:lstStyle/>
          <a:p>
            <a:r>
              <a:rPr lang="en-US" sz="1000" dirty="0">
                <a:latin typeface="Roboto Condensed Light" panose="02000000000000000000" pitchFamily="2" charset="0"/>
                <a:ea typeface="Roboto Condensed Light" panose="02000000000000000000" pitchFamily="2" charset="0"/>
              </a:rPr>
              <a:t>© 2018 MIRADOR HOLDINGS LIMITED</a:t>
            </a:r>
          </a:p>
        </p:txBody>
      </p:sp>
      <p:sp>
        <p:nvSpPr>
          <p:cNvPr id="11" name="TextBox 10">
            <a:extLst>
              <a:ext uri="{FF2B5EF4-FFF2-40B4-BE49-F238E27FC236}">
                <a16:creationId xmlns:a16="http://schemas.microsoft.com/office/drawing/2014/main" id="{52DA16C8-A9FF-C64D-8D4D-CDF2DB6B74BE}"/>
              </a:ext>
            </a:extLst>
          </p:cNvPr>
          <p:cNvSpPr txBox="1"/>
          <p:nvPr/>
        </p:nvSpPr>
        <p:spPr>
          <a:xfrm>
            <a:off x="152400" y="6654585"/>
            <a:ext cx="3352801" cy="246221"/>
          </a:xfrm>
          <a:prstGeom prst="rect">
            <a:avLst/>
          </a:prstGeom>
          <a:noFill/>
        </p:spPr>
        <p:txBody>
          <a:bodyPr wrap="square" rtlCol="0">
            <a:spAutoFit/>
          </a:bodyPr>
          <a:lstStyle/>
          <a:p>
            <a:r>
              <a:rPr lang="en-US" sz="1000" dirty="0">
                <a:latin typeface="Roboto Condensed Light" panose="02000000000000000000" pitchFamily="2" charset="0"/>
                <a:ea typeface="Roboto Condensed Light" panose="02000000000000000000" pitchFamily="2" charset="0"/>
              </a:rPr>
              <a:t>© 2018 MIRADOR HOLDINGS LIMITED</a:t>
            </a:r>
          </a:p>
        </p:txBody>
      </p:sp>
      <p:pic>
        <p:nvPicPr>
          <p:cNvPr id="15" name="Picture Placeholder 14">
            <a:extLst>
              <a:ext uri="{FF2B5EF4-FFF2-40B4-BE49-F238E27FC236}">
                <a16:creationId xmlns:a16="http://schemas.microsoft.com/office/drawing/2014/main" id="{64E8F9FC-3508-664D-A034-862CD4C15E7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10530" y="372862"/>
            <a:ext cx="5433134" cy="3056138"/>
          </a:xfrm>
          <a:solidFill>
            <a:schemeClr val="bg1"/>
          </a:solidFill>
        </p:spPr>
      </p:pic>
      <p:pic>
        <p:nvPicPr>
          <p:cNvPr id="19" name="Picture Placeholder 18">
            <a:extLst>
              <a:ext uri="{FF2B5EF4-FFF2-40B4-BE49-F238E27FC236}">
                <a16:creationId xmlns:a16="http://schemas.microsoft.com/office/drawing/2014/main" id="{62711CD0-7A61-4F46-B201-15289A273E8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0" y="3701988"/>
            <a:ext cx="5608942" cy="3156012"/>
          </a:xfrm>
          <a:solidFill>
            <a:schemeClr val="bg1"/>
          </a:solidFill>
        </p:spPr>
      </p:pic>
      <p:sp>
        <p:nvSpPr>
          <p:cNvPr id="18" name="TextBox 17">
            <a:extLst>
              <a:ext uri="{FF2B5EF4-FFF2-40B4-BE49-F238E27FC236}">
                <a16:creationId xmlns:a16="http://schemas.microsoft.com/office/drawing/2014/main" id="{04209358-D4A2-AF40-B3C2-81C205AEB5BE}"/>
              </a:ext>
            </a:extLst>
          </p:cNvPr>
          <p:cNvSpPr txBox="1"/>
          <p:nvPr/>
        </p:nvSpPr>
        <p:spPr>
          <a:xfrm>
            <a:off x="6306043" y="2799562"/>
            <a:ext cx="5704725" cy="2277098"/>
          </a:xfrm>
          <a:prstGeom prst="rect">
            <a:avLst/>
          </a:prstGeom>
          <a:noFill/>
        </p:spPr>
        <p:txBody>
          <a:bodyPr wrap="square" rtlCol="0">
            <a:spAutoFit/>
          </a:bodyPr>
          <a:lstStyle/>
          <a:p>
            <a:pPr>
              <a:lnSpc>
                <a:spcPct val="150000"/>
              </a:lnSpc>
            </a:pPr>
            <a:r>
              <a:rPr lang="en-US" sz="1200" b="1" dirty="0">
                <a:solidFill>
                  <a:srgbClr val="FB3DA6"/>
                </a:solidFill>
                <a:latin typeface="Montserrat Semi" charset="0"/>
                <a:ea typeface="Montserrat Semi" charset="0"/>
                <a:cs typeface="Montserrat Semi" charset="0"/>
              </a:rPr>
              <a:t>LILAC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1B1080</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5060565381803</a:t>
            </a:r>
          </a:p>
          <a:p>
            <a:pPr>
              <a:lnSpc>
                <a:spcPct val="150000"/>
              </a:lnSpc>
            </a:pPr>
            <a:r>
              <a:rPr lang="en-US" sz="1200" b="1" dirty="0">
                <a:solidFill>
                  <a:srgbClr val="FB3DA6"/>
                </a:solidFill>
                <a:latin typeface="Montserrat Semi" charset="0"/>
                <a:ea typeface="Montserrat Semi" charset="0"/>
                <a:cs typeface="Montserrat Semi" charset="0"/>
              </a:rPr>
              <a:t>PURPLE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1B1081</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5060565381810</a:t>
            </a:r>
          </a:p>
          <a:p>
            <a:pPr>
              <a:lnSpc>
                <a:spcPct val="150000"/>
              </a:lnSpc>
            </a:pPr>
            <a:r>
              <a:rPr lang="en-US" sz="1200" b="1" dirty="0">
                <a:solidFill>
                  <a:srgbClr val="FB3DA6"/>
                </a:solidFill>
                <a:latin typeface="Montserrat Semi" charset="0"/>
                <a:ea typeface="Montserrat Semi" charset="0"/>
                <a:cs typeface="Montserrat Semi" charset="0"/>
              </a:rPr>
              <a:t>CHOCOLATE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1B1082</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5060565381827</a:t>
            </a:r>
          </a:p>
          <a:p>
            <a:pPr>
              <a:lnSpc>
                <a:spcPct val="150000"/>
              </a:lnSpc>
            </a:pPr>
            <a:r>
              <a:rPr lang="en-US" sz="1200" b="1" dirty="0">
                <a:solidFill>
                  <a:srgbClr val="FB3DA6"/>
                </a:solidFill>
                <a:latin typeface="Montserrat Semi" charset="0"/>
                <a:ea typeface="Montserrat Semi" charset="0"/>
                <a:cs typeface="Montserrat Semi" charset="0"/>
              </a:rPr>
              <a:t>BRICK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1B1083</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5060565381834</a:t>
            </a:r>
          </a:p>
          <a:p>
            <a:pPr>
              <a:lnSpc>
                <a:spcPct val="150000"/>
              </a:lnSpc>
            </a:pPr>
            <a:r>
              <a:rPr lang="en-US" sz="1200" b="1" dirty="0">
                <a:solidFill>
                  <a:srgbClr val="FB3DA6"/>
                </a:solidFill>
                <a:latin typeface="Montserrat Semi" charset="0"/>
                <a:ea typeface="Montserrat Semi" charset="0"/>
                <a:cs typeface="Montserrat Semi" charset="0"/>
              </a:rPr>
              <a:t>COPPER BRONZE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1B1084</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5060565381841</a:t>
            </a:r>
          </a:p>
          <a:p>
            <a:pPr>
              <a:lnSpc>
                <a:spcPct val="150000"/>
              </a:lnSpc>
            </a:pPr>
            <a:r>
              <a:rPr lang="en-US" sz="1200" b="1" dirty="0">
                <a:solidFill>
                  <a:srgbClr val="FB3DA6"/>
                </a:solidFill>
                <a:latin typeface="Montserrat Semi" charset="0"/>
                <a:ea typeface="Montserrat Semi" charset="0"/>
                <a:cs typeface="Montserrat Semi" charset="0"/>
              </a:rPr>
              <a:t>MANDARIN</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1B1085</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5060565382169</a:t>
            </a:r>
          </a:p>
          <a:p>
            <a:pPr>
              <a:lnSpc>
                <a:spcPct val="150000"/>
              </a:lnSpc>
            </a:pPr>
            <a:r>
              <a:rPr lang="en-US" sz="1200" b="1" dirty="0">
                <a:solidFill>
                  <a:srgbClr val="FB3DA6"/>
                </a:solidFill>
                <a:latin typeface="Montserrat Semi" charset="0"/>
                <a:ea typeface="Montserrat Semi" charset="0"/>
                <a:cs typeface="Montserrat Semi" charset="0"/>
              </a:rPr>
              <a:t>MINIUM</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1B1086</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5060565382176</a:t>
            </a:r>
          </a:p>
          <a:p>
            <a:pPr>
              <a:lnSpc>
                <a:spcPct val="150000"/>
              </a:lnSpc>
            </a:pPr>
            <a:r>
              <a:rPr lang="en-US" sz="1200" b="1" dirty="0">
                <a:solidFill>
                  <a:srgbClr val="FB3DA6"/>
                </a:solidFill>
                <a:latin typeface="Montserrat Semi" charset="0"/>
                <a:ea typeface="Montserrat Semi" charset="0"/>
                <a:cs typeface="Montserrat Semi" charset="0"/>
              </a:rPr>
              <a:t>CORALLINE</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1B1087</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5060565382183</a:t>
            </a:r>
          </a:p>
        </p:txBody>
      </p:sp>
      <p:sp>
        <p:nvSpPr>
          <p:cNvPr id="20" name="TextBox 19">
            <a:extLst>
              <a:ext uri="{FF2B5EF4-FFF2-40B4-BE49-F238E27FC236}">
                <a16:creationId xmlns:a16="http://schemas.microsoft.com/office/drawing/2014/main" id="{8B8740B5-9C51-1A42-888C-3C3A4414BD19}"/>
              </a:ext>
            </a:extLst>
          </p:cNvPr>
          <p:cNvSpPr txBox="1"/>
          <p:nvPr/>
        </p:nvSpPr>
        <p:spPr>
          <a:xfrm>
            <a:off x="6540220" y="525864"/>
            <a:ext cx="5236369" cy="646331"/>
          </a:xfrm>
          <a:prstGeom prst="rect">
            <a:avLst/>
          </a:prstGeom>
          <a:noFill/>
        </p:spPr>
        <p:txBody>
          <a:bodyPr wrap="square" rtlCol="0">
            <a:spAutoFit/>
          </a:bodyPr>
          <a:lstStyle/>
          <a:p>
            <a:pPr algn="ctr"/>
            <a:r>
              <a:rPr lang="en-US" sz="3600" b="1" spc="600" dirty="0">
                <a:solidFill>
                  <a:schemeClr val="bg1"/>
                </a:solidFill>
                <a:latin typeface="Montserrat Semi" charset="0"/>
                <a:ea typeface="Montserrat Semi" charset="0"/>
                <a:cs typeface="Montserrat Semi" charset="0"/>
              </a:rPr>
              <a:t>LIPGASM</a:t>
            </a:r>
          </a:p>
        </p:txBody>
      </p:sp>
      <p:sp>
        <p:nvSpPr>
          <p:cNvPr id="21" name="Rectangle 20">
            <a:extLst>
              <a:ext uri="{FF2B5EF4-FFF2-40B4-BE49-F238E27FC236}">
                <a16:creationId xmlns:a16="http://schemas.microsoft.com/office/drawing/2014/main" id="{6AC11194-9736-5143-9DA4-EF4691A9C878}"/>
              </a:ext>
            </a:extLst>
          </p:cNvPr>
          <p:cNvSpPr/>
          <p:nvPr/>
        </p:nvSpPr>
        <p:spPr>
          <a:xfrm>
            <a:off x="6592331" y="1171296"/>
            <a:ext cx="5236369" cy="419923"/>
          </a:xfrm>
          <a:prstGeom prst="rect">
            <a:avLst/>
          </a:prstGeom>
        </p:spPr>
        <p:txBody>
          <a:bodyPr wrap="square">
            <a:spAutoFit/>
          </a:bodyPr>
          <a:lstStyle/>
          <a:p>
            <a:pPr algn="ctr">
              <a:lnSpc>
                <a:spcPct val="150000"/>
              </a:lnSpc>
              <a:defRPr/>
            </a:pPr>
            <a:r>
              <a:rPr lang="en-US" sz="1600" spc="300" dirty="0">
                <a:solidFill>
                  <a:srgbClr val="FAE733"/>
                </a:solidFill>
                <a:latin typeface="Roboto Medium" panose="02000000000000000000" pitchFamily="2" charset="0"/>
                <a:ea typeface="Roboto Medium" panose="02000000000000000000" pitchFamily="2" charset="0"/>
                <a:cs typeface="Roboto Thin" charset="0"/>
              </a:rPr>
              <a:t>METALLIC LIP GLOSS</a:t>
            </a:r>
          </a:p>
        </p:txBody>
      </p:sp>
      <p:sp>
        <p:nvSpPr>
          <p:cNvPr id="22" name="TextBox 21">
            <a:extLst>
              <a:ext uri="{FF2B5EF4-FFF2-40B4-BE49-F238E27FC236}">
                <a16:creationId xmlns:a16="http://schemas.microsoft.com/office/drawing/2014/main" id="{88A8459C-9BA7-C047-97DA-CE78DEBB695B}"/>
              </a:ext>
            </a:extLst>
          </p:cNvPr>
          <p:cNvSpPr txBox="1"/>
          <p:nvPr/>
        </p:nvSpPr>
        <p:spPr>
          <a:xfrm>
            <a:off x="6516087" y="1591219"/>
            <a:ext cx="5236369" cy="789319"/>
          </a:xfrm>
          <a:prstGeom prst="rect">
            <a:avLst/>
          </a:prstGeom>
          <a:noFill/>
        </p:spPr>
        <p:txBody>
          <a:bodyPr wrap="square" rtlCol="0">
            <a:spAutoFit/>
          </a:bodyPr>
          <a:lstStyle/>
          <a:p>
            <a:pPr algn="ctr">
              <a:lnSpc>
                <a:spcPct val="150000"/>
              </a:lnSpc>
            </a:pPr>
            <a:r>
              <a:rPr lang="en-US" sz="1600" b="1" spc="600" dirty="0">
                <a:solidFill>
                  <a:srgbClr val="21C0F8"/>
                </a:solidFill>
                <a:latin typeface="Montserrat Semi" charset="0"/>
                <a:ea typeface="Montserrat Semi" charset="0"/>
                <a:cs typeface="Montserrat Semi" charset="0"/>
              </a:rPr>
              <a:t>8 COLOURS</a:t>
            </a:r>
          </a:p>
          <a:p>
            <a:pPr algn="ctr">
              <a:lnSpc>
                <a:spcPct val="150000"/>
              </a:lnSpc>
            </a:pPr>
            <a:r>
              <a:rPr lang="en-US" sz="1600" b="1" spc="600" dirty="0">
                <a:solidFill>
                  <a:srgbClr val="21C0F8"/>
                </a:solidFill>
                <a:latin typeface="Montserrat Semi" charset="0"/>
                <a:ea typeface="Montserrat Semi" charset="0"/>
                <a:cs typeface="Montserrat Semi" charset="0"/>
              </a:rPr>
              <a:t>3.04 ml ℮ EACH</a:t>
            </a:r>
          </a:p>
        </p:txBody>
      </p:sp>
    </p:spTree>
    <p:extLst>
      <p:ext uri="{BB962C8B-B14F-4D97-AF65-F5344CB8AC3E}">
        <p14:creationId xmlns:p14="http://schemas.microsoft.com/office/powerpoint/2010/main" val="125159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07CC74-8B45-A07A-81AA-208ACB82196F}"/>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Placeholder 14">
            <a:extLst>
              <a:ext uri="{FF2B5EF4-FFF2-40B4-BE49-F238E27FC236}">
                <a16:creationId xmlns:a16="http://schemas.microsoft.com/office/drawing/2014/main" id="{64E8F9FC-3508-664D-A034-862CD4C15E7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68761" y="46940"/>
            <a:ext cx="5732012" cy="3224257"/>
          </a:xfrm>
          <a:solidFill>
            <a:schemeClr val="bg1"/>
          </a:solidFill>
        </p:spPr>
      </p:pic>
      <p:pic>
        <p:nvPicPr>
          <p:cNvPr id="19" name="Picture Placeholder 18">
            <a:extLst>
              <a:ext uri="{FF2B5EF4-FFF2-40B4-BE49-F238E27FC236}">
                <a16:creationId xmlns:a16="http://schemas.microsoft.com/office/drawing/2014/main" id="{62711CD0-7A61-4F46-B201-15289A273E8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68761" y="3449194"/>
            <a:ext cx="5380357" cy="3027393"/>
          </a:xfrm>
          <a:solidFill>
            <a:schemeClr val="bg1"/>
          </a:solidFill>
        </p:spPr>
      </p:pic>
      <p:sp>
        <p:nvSpPr>
          <p:cNvPr id="18" name="TextBox 17">
            <a:extLst>
              <a:ext uri="{FF2B5EF4-FFF2-40B4-BE49-F238E27FC236}">
                <a16:creationId xmlns:a16="http://schemas.microsoft.com/office/drawing/2014/main" id="{04209358-D4A2-AF40-B3C2-81C205AEB5BE}"/>
              </a:ext>
            </a:extLst>
          </p:cNvPr>
          <p:cNvSpPr txBox="1"/>
          <p:nvPr/>
        </p:nvSpPr>
        <p:spPr>
          <a:xfrm>
            <a:off x="6306043" y="2799562"/>
            <a:ext cx="5704725" cy="2277098"/>
          </a:xfrm>
          <a:prstGeom prst="rect">
            <a:avLst/>
          </a:prstGeom>
          <a:noFill/>
        </p:spPr>
        <p:txBody>
          <a:bodyPr wrap="square" rtlCol="0">
            <a:spAutoFit/>
          </a:bodyPr>
          <a:lstStyle/>
          <a:p>
            <a:pPr>
              <a:lnSpc>
                <a:spcPct val="150000"/>
              </a:lnSpc>
            </a:pPr>
            <a:r>
              <a:rPr lang="en-US" sz="1200" b="1" dirty="0">
                <a:solidFill>
                  <a:srgbClr val="FB3DA6"/>
                </a:solidFill>
                <a:latin typeface="Montserrat Semi" charset="0"/>
                <a:ea typeface="Montserrat Semi" charset="0"/>
                <a:cs typeface="Montserrat Semi" charset="0"/>
              </a:rPr>
              <a:t>BRICK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1B1090</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5060565381858</a:t>
            </a:r>
          </a:p>
          <a:p>
            <a:pPr>
              <a:lnSpc>
                <a:spcPct val="150000"/>
              </a:lnSpc>
            </a:pPr>
            <a:r>
              <a:rPr lang="en-US" sz="1200" b="1" dirty="0">
                <a:solidFill>
                  <a:srgbClr val="FB3DA6"/>
                </a:solidFill>
                <a:latin typeface="Montserrat Semi" charset="0"/>
                <a:ea typeface="Montserrat Semi" charset="0"/>
                <a:cs typeface="Montserrat Semi" charset="0"/>
              </a:rPr>
              <a:t>COPPER BRONZE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1B1091</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5060565381865</a:t>
            </a:r>
          </a:p>
          <a:p>
            <a:pPr>
              <a:lnSpc>
                <a:spcPct val="150000"/>
              </a:lnSpc>
            </a:pPr>
            <a:r>
              <a:rPr lang="en-US" sz="1200" b="1" dirty="0">
                <a:solidFill>
                  <a:srgbClr val="FB3DA6"/>
                </a:solidFill>
                <a:latin typeface="Montserrat Semi" charset="0"/>
                <a:ea typeface="Montserrat Semi" charset="0"/>
                <a:cs typeface="Montserrat Semi" charset="0"/>
              </a:rPr>
              <a:t>PEACH</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1B1092</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5060565382190</a:t>
            </a:r>
          </a:p>
          <a:p>
            <a:pPr>
              <a:lnSpc>
                <a:spcPct val="150000"/>
              </a:lnSpc>
            </a:pPr>
            <a:r>
              <a:rPr lang="en-US" sz="1200" b="1" dirty="0">
                <a:solidFill>
                  <a:srgbClr val="FB3DA6"/>
                </a:solidFill>
                <a:latin typeface="Montserrat Semi" charset="0"/>
                <a:ea typeface="Montserrat Semi" charset="0"/>
                <a:cs typeface="Montserrat Semi" charset="0"/>
              </a:rPr>
              <a:t>CORAL</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1B1093</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5060565382206</a:t>
            </a:r>
          </a:p>
          <a:p>
            <a:pPr>
              <a:lnSpc>
                <a:spcPct val="150000"/>
              </a:lnSpc>
            </a:pPr>
            <a:r>
              <a:rPr lang="en-US" sz="1200" b="1" dirty="0">
                <a:solidFill>
                  <a:srgbClr val="FB3DA6"/>
                </a:solidFill>
                <a:latin typeface="Montserrat Semi" charset="0"/>
                <a:ea typeface="Montserrat Semi" charset="0"/>
                <a:cs typeface="Montserrat Semi" charset="0"/>
              </a:rPr>
              <a:t>BEIGE</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1B1094</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5060565382213</a:t>
            </a:r>
          </a:p>
          <a:p>
            <a:pPr>
              <a:lnSpc>
                <a:spcPct val="150000"/>
              </a:lnSpc>
            </a:pPr>
            <a:r>
              <a:rPr lang="en-US" sz="1200" b="1" dirty="0">
                <a:solidFill>
                  <a:srgbClr val="FB3DA6"/>
                </a:solidFill>
                <a:latin typeface="Montserrat Semi" charset="0"/>
                <a:ea typeface="Montserrat Semi" charset="0"/>
                <a:cs typeface="Montserrat Semi" charset="0"/>
              </a:rPr>
              <a:t>PLUM</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1B1095</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5060565382220</a:t>
            </a:r>
          </a:p>
          <a:p>
            <a:pPr>
              <a:lnSpc>
                <a:spcPct val="150000"/>
              </a:lnSpc>
            </a:pPr>
            <a:r>
              <a:rPr lang="en-US" sz="1200" b="1" dirty="0">
                <a:solidFill>
                  <a:srgbClr val="FB3DA6"/>
                </a:solidFill>
                <a:latin typeface="Montserrat Semi" charset="0"/>
                <a:ea typeface="Montserrat Semi" charset="0"/>
                <a:cs typeface="Montserrat Semi" charset="0"/>
              </a:rPr>
              <a:t>TERRACOTTA</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1B1096</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5060565382237</a:t>
            </a:r>
          </a:p>
          <a:p>
            <a:pPr>
              <a:lnSpc>
                <a:spcPct val="150000"/>
              </a:lnSpc>
            </a:pPr>
            <a:r>
              <a:rPr lang="en-US" sz="1200" b="1" dirty="0">
                <a:solidFill>
                  <a:srgbClr val="FB3DA6"/>
                </a:solidFill>
                <a:latin typeface="Montserrat Semi" charset="0"/>
                <a:ea typeface="Montserrat Semi" charset="0"/>
                <a:cs typeface="Montserrat Semi" charset="0"/>
              </a:rPr>
              <a:t>FUCHSIA</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1B1097</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5060565382244</a:t>
            </a:r>
          </a:p>
        </p:txBody>
      </p:sp>
      <p:sp>
        <p:nvSpPr>
          <p:cNvPr id="20" name="TextBox 19">
            <a:extLst>
              <a:ext uri="{FF2B5EF4-FFF2-40B4-BE49-F238E27FC236}">
                <a16:creationId xmlns:a16="http://schemas.microsoft.com/office/drawing/2014/main" id="{8B8740B5-9C51-1A42-888C-3C3A4414BD19}"/>
              </a:ext>
            </a:extLst>
          </p:cNvPr>
          <p:cNvSpPr txBox="1"/>
          <p:nvPr/>
        </p:nvSpPr>
        <p:spPr>
          <a:xfrm>
            <a:off x="6540220" y="525864"/>
            <a:ext cx="5236369" cy="646331"/>
          </a:xfrm>
          <a:prstGeom prst="rect">
            <a:avLst/>
          </a:prstGeom>
          <a:noFill/>
        </p:spPr>
        <p:txBody>
          <a:bodyPr wrap="square" rtlCol="0">
            <a:spAutoFit/>
          </a:bodyPr>
          <a:lstStyle/>
          <a:p>
            <a:pPr algn="ctr"/>
            <a:r>
              <a:rPr lang="en-US" sz="3600" b="1" spc="600" dirty="0">
                <a:solidFill>
                  <a:schemeClr val="bg1"/>
                </a:solidFill>
                <a:latin typeface="Montserrat Semi" charset="0"/>
                <a:ea typeface="Montserrat Semi" charset="0"/>
                <a:cs typeface="Montserrat Semi" charset="0"/>
              </a:rPr>
              <a:t>OUTRAGEOUS</a:t>
            </a:r>
          </a:p>
        </p:txBody>
      </p:sp>
      <p:sp>
        <p:nvSpPr>
          <p:cNvPr id="21" name="Rectangle 20">
            <a:extLst>
              <a:ext uri="{FF2B5EF4-FFF2-40B4-BE49-F238E27FC236}">
                <a16:creationId xmlns:a16="http://schemas.microsoft.com/office/drawing/2014/main" id="{6AC11194-9736-5143-9DA4-EF4691A9C878}"/>
              </a:ext>
            </a:extLst>
          </p:cNvPr>
          <p:cNvSpPr/>
          <p:nvPr/>
        </p:nvSpPr>
        <p:spPr>
          <a:xfrm>
            <a:off x="6592331" y="1171296"/>
            <a:ext cx="5236369" cy="419923"/>
          </a:xfrm>
          <a:prstGeom prst="rect">
            <a:avLst/>
          </a:prstGeom>
        </p:spPr>
        <p:txBody>
          <a:bodyPr wrap="square">
            <a:spAutoFit/>
          </a:bodyPr>
          <a:lstStyle/>
          <a:p>
            <a:pPr algn="ctr">
              <a:lnSpc>
                <a:spcPct val="150000"/>
              </a:lnSpc>
              <a:defRPr/>
            </a:pPr>
            <a:r>
              <a:rPr lang="en-US" sz="1600" spc="300" dirty="0">
                <a:solidFill>
                  <a:srgbClr val="FAE733"/>
                </a:solidFill>
                <a:latin typeface="Roboto Medium" panose="02000000000000000000" pitchFamily="2" charset="0"/>
                <a:ea typeface="Roboto Medium" panose="02000000000000000000" pitchFamily="2" charset="0"/>
                <a:cs typeface="Roboto Thin" charset="0"/>
              </a:rPr>
              <a:t>MATTE LIQUID LIPSTICK</a:t>
            </a:r>
          </a:p>
        </p:txBody>
      </p:sp>
      <p:sp>
        <p:nvSpPr>
          <p:cNvPr id="22" name="TextBox 21">
            <a:extLst>
              <a:ext uri="{FF2B5EF4-FFF2-40B4-BE49-F238E27FC236}">
                <a16:creationId xmlns:a16="http://schemas.microsoft.com/office/drawing/2014/main" id="{88A8459C-9BA7-C047-97DA-CE78DEBB695B}"/>
              </a:ext>
            </a:extLst>
          </p:cNvPr>
          <p:cNvSpPr txBox="1"/>
          <p:nvPr/>
        </p:nvSpPr>
        <p:spPr>
          <a:xfrm>
            <a:off x="6516087" y="1591219"/>
            <a:ext cx="5236369" cy="789319"/>
          </a:xfrm>
          <a:prstGeom prst="rect">
            <a:avLst/>
          </a:prstGeom>
          <a:noFill/>
        </p:spPr>
        <p:txBody>
          <a:bodyPr wrap="square" rtlCol="0">
            <a:spAutoFit/>
          </a:bodyPr>
          <a:lstStyle/>
          <a:p>
            <a:pPr algn="ctr">
              <a:lnSpc>
                <a:spcPct val="150000"/>
              </a:lnSpc>
            </a:pPr>
            <a:r>
              <a:rPr lang="en-US" sz="1600" b="1" spc="600" dirty="0">
                <a:solidFill>
                  <a:srgbClr val="21C0F8"/>
                </a:solidFill>
                <a:latin typeface="Montserrat Semi" charset="0"/>
                <a:ea typeface="Montserrat Semi" charset="0"/>
                <a:cs typeface="Montserrat Semi" charset="0"/>
              </a:rPr>
              <a:t>8 COLOURS</a:t>
            </a:r>
          </a:p>
          <a:p>
            <a:pPr algn="ctr">
              <a:lnSpc>
                <a:spcPct val="150000"/>
              </a:lnSpc>
            </a:pPr>
            <a:r>
              <a:rPr lang="en-US" sz="1600" b="1" spc="600" dirty="0">
                <a:solidFill>
                  <a:srgbClr val="21C0F8"/>
                </a:solidFill>
                <a:latin typeface="Montserrat Semi" charset="0"/>
                <a:ea typeface="Montserrat Semi" charset="0"/>
                <a:cs typeface="Montserrat Semi" charset="0"/>
              </a:rPr>
              <a:t>3.04 ml ℮ EACH</a:t>
            </a:r>
          </a:p>
        </p:txBody>
      </p:sp>
    </p:spTree>
    <p:extLst>
      <p:ext uri="{BB962C8B-B14F-4D97-AF65-F5344CB8AC3E}">
        <p14:creationId xmlns:p14="http://schemas.microsoft.com/office/powerpoint/2010/main" val="97315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55786-01C2-8A08-A29E-E5CD7260DC34}"/>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29D4CED4-0FE3-8443-B1EA-224C18500AC5}"/>
              </a:ext>
            </a:extLst>
          </p:cNvPr>
          <p:cNvSpPr txBox="1"/>
          <p:nvPr/>
        </p:nvSpPr>
        <p:spPr>
          <a:xfrm>
            <a:off x="6096000" y="1899262"/>
            <a:ext cx="6095999" cy="646331"/>
          </a:xfrm>
          <a:prstGeom prst="rect">
            <a:avLst/>
          </a:prstGeom>
          <a:noFill/>
        </p:spPr>
        <p:txBody>
          <a:bodyPr wrap="square" rtlCol="0">
            <a:spAutoFit/>
          </a:bodyPr>
          <a:lstStyle/>
          <a:p>
            <a:pPr algn="ctr"/>
            <a:r>
              <a:rPr lang="en-US" sz="3600" b="1" spc="600" dirty="0">
                <a:solidFill>
                  <a:schemeClr val="bg1"/>
                </a:solidFill>
                <a:latin typeface="Montserrat Semi" charset="0"/>
                <a:ea typeface="Montserrat Semi" charset="0"/>
                <a:cs typeface="Montserrat Semi" charset="0"/>
              </a:rPr>
              <a:t>GALAXY</a:t>
            </a:r>
          </a:p>
        </p:txBody>
      </p:sp>
      <p:sp>
        <p:nvSpPr>
          <p:cNvPr id="9" name="Rectangle 8">
            <a:extLst>
              <a:ext uri="{FF2B5EF4-FFF2-40B4-BE49-F238E27FC236}">
                <a16:creationId xmlns:a16="http://schemas.microsoft.com/office/drawing/2014/main" id="{EA7F5136-BD47-4B4A-B0BC-0CB4E96F7EA6}"/>
              </a:ext>
            </a:extLst>
          </p:cNvPr>
          <p:cNvSpPr/>
          <p:nvPr/>
        </p:nvSpPr>
        <p:spPr>
          <a:xfrm>
            <a:off x="6096000" y="2545593"/>
            <a:ext cx="6096000" cy="419923"/>
          </a:xfrm>
          <a:prstGeom prst="rect">
            <a:avLst/>
          </a:prstGeom>
        </p:spPr>
        <p:txBody>
          <a:bodyPr wrap="square">
            <a:spAutoFit/>
          </a:bodyPr>
          <a:lstStyle/>
          <a:p>
            <a:pPr algn="ctr">
              <a:lnSpc>
                <a:spcPct val="150000"/>
              </a:lnSpc>
              <a:defRPr/>
            </a:pPr>
            <a:r>
              <a:rPr lang="en-US" sz="1600" spc="300" dirty="0">
                <a:solidFill>
                  <a:srgbClr val="FAE733"/>
                </a:solidFill>
                <a:latin typeface="Roboto Medium" panose="02000000000000000000" pitchFamily="2" charset="0"/>
                <a:ea typeface="Roboto Medium" panose="02000000000000000000" pitchFamily="2" charset="0"/>
                <a:cs typeface="Roboto Thin" charset="0"/>
              </a:rPr>
              <a:t>HOLOGRAPHIC LIP CREAM</a:t>
            </a:r>
          </a:p>
        </p:txBody>
      </p:sp>
      <p:sp>
        <p:nvSpPr>
          <p:cNvPr id="12" name="TextBox 11">
            <a:extLst>
              <a:ext uri="{FF2B5EF4-FFF2-40B4-BE49-F238E27FC236}">
                <a16:creationId xmlns:a16="http://schemas.microsoft.com/office/drawing/2014/main" id="{10930A02-34FB-824A-8906-2AAF7DA68531}"/>
              </a:ext>
            </a:extLst>
          </p:cNvPr>
          <p:cNvSpPr txBox="1"/>
          <p:nvPr/>
        </p:nvSpPr>
        <p:spPr>
          <a:xfrm>
            <a:off x="6096000" y="3429000"/>
            <a:ext cx="6095999" cy="1158651"/>
          </a:xfrm>
          <a:prstGeom prst="rect">
            <a:avLst/>
          </a:prstGeom>
          <a:noFill/>
        </p:spPr>
        <p:txBody>
          <a:bodyPr wrap="square" rtlCol="0">
            <a:spAutoFit/>
          </a:bodyPr>
          <a:lstStyle/>
          <a:p>
            <a:pPr algn="ctr">
              <a:lnSpc>
                <a:spcPct val="150000"/>
              </a:lnSpc>
            </a:pPr>
            <a:r>
              <a:rPr lang="en-US" sz="1600" b="1" spc="600" dirty="0">
                <a:solidFill>
                  <a:srgbClr val="30C1F5"/>
                </a:solidFill>
                <a:latin typeface="Montserrat Semi" charset="0"/>
                <a:ea typeface="Montserrat Semi" charset="0"/>
                <a:cs typeface="Montserrat Semi" charset="0"/>
              </a:rPr>
              <a:t>2.54 g </a:t>
            </a:r>
            <a:r>
              <a:rPr lang="en-US" sz="1600" b="1" spc="600" dirty="0">
                <a:solidFill>
                  <a:srgbClr val="21C0F8"/>
                </a:solidFill>
                <a:latin typeface="Montserrat Semi" charset="0"/>
                <a:ea typeface="Montserrat Semi" charset="0"/>
                <a:cs typeface="Montserrat Semi" charset="0"/>
              </a:rPr>
              <a:t>℮</a:t>
            </a:r>
            <a:endParaRPr lang="en-US" sz="1600" b="1" spc="600" dirty="0">
              <a:solidFill>
                <a:srgbClr val="30C1F5"/>
              </a:solidFill>
              <a:latin typeface="Montserrat Semi" charset="0"/>
              <a:ea typeface="Montserrat Semi" charset="0"/>
              <a:cs typeface="Montserrat Semi" charset="0"/>
            </a:endParaRPr>
          </a:p>
          <a:p>
            <a:pPr algn="ctr">
              <a:lnSpc>
                <a:spcPct val="150000"/>
              </a:lnSpc>
            </a:pPr>
            <a:r>
              <a:rPr lang="en-US" sz="1600" b="1" spc="600" dirty="0">
                <a:solidFill>
                  <a:srgbClr val="25DCE9"/>
                </a:solidFill>
                <a:latin typeface="Montserrat Semi" charset="0"/>
                <a:ea typeface="Montserrat Semi" charset="0"/>
                <a:cs typeface="Montserrat Semi" charset="0"/>
              </a:rPr>
              <a:t>ITEM CODE</a:t>
            </a:r>
            <a:r>
              <a:rPr lang="en-US" sz="1600" b="1" spc="600" dirty="0">
                <a:solidFill>
                  <a:schemeClr val="accent3">
                    <a:lumMod val="75000"/>
                  </a:schemeClr>
                </a:solidFill>
                <a:latin typeface="Montserrat Semi" charset="0"/>
                <a:ea typeface="Montserrat Semi" charset="0"/>
                <a:cs typeface="Montserrat Semi" charset="0"/>
              </a:rPr>
              <a:t>: </a:t>
            </a:r>
            <a:r>
              <a:rPr lang="en-US" sz="1600" b="1" spc="600" dirty="0">
                <a:solidFill>
                  <a:srgbClr val="F843A5"/>
                </a:solidFill>
                <a:latin typeface="Montserrat Semi" charset="0"/>
                <a:ea typeface="Montserrat Semi" charset="0"/>
                <a:cs typeface="Montserrat Semi" charset="0"/>
              </a:rPr>
              <a:t>1B1100</a:t>
            </a:r>
          </a:p>
          <a:p>
            <a:pPr algn="ctr">
              <a:lnSpc>
                <a:spcPct val="150000"/>
              </a:lnSpc>
            </a:pPr>
            <a:r>
              <a:rPr lang="en-US" sz="1600" b="1" spc="600" dirty="0">
                <a:solidFill>
                  <a:schemeClr val="accent3">
                    <a:lumMod val="75000"/>
                  </a:schemeClr>
                </a:solidFill>
                <a:latin typeface="Montserrat Semi" charset="0"/>
                <a:ea typeface="Montserrat Semi" charset="0"/>
                <a:cs typeface="Montserrat Semi" charset="0"/>
              </a:rPr>
              <a:t>BARCODE: </a:t>
            </a:r>
            <a:r>
              <a:rPr lang="en-US" sz="1600" b="1" spc="600" dirty="0">
                <a:solidFill>
                  <a:srgbClr val="F843A5"/>
                </a:solidFill>
                <a:latin typeface="Montserrat Semi" charset="0"/>
                <a:ea typeface="Montserrat Semi" charset="0"/>
                <a:cs typeface="Montserrat Semi" charset="0"/>
              </a:rPr>
              <a:t>5060565381872</a:t>
            </a:r>
          </a:p>
        </p:txBody>
      </p:sp>
      <p:sp>
        <p:nvSpPr>
          <p:cNvPr id="10" name="TextBox 9">
            <a:extLst>
              <a:ext uri="{FF2B5EF4-FFF2-40B4-BE49-F238E27FC236}">
                <a16:creationId xmlns:a16="http://schemas.microsoft.com/office/drawing/2014/main" id="{E497525C-9DDA-D84E-8728-D4FA637AA499}"/>
              </a:ext>
            </a:extLst>
          </p:cNvPr>
          <p:cNvSpPr txBox="1"/>
          <p:nvPr/>
        </p:nvSpPr>
        <p:spPr>
          <a:xfrm>
            <a:off x="0" y="6502185"/>
            <a:ext cx="3352801" cy="246221"/>
          </a:xfrm>
          <a:prstGeom prst="rect">
            <a:avLst/>
          </a:prstGeom>
          <a:noFill/>
        </p:spPr>
        <p:txBody>
          <a:bodyPr wrap="square" rtlCol="0">
            <a:spAutoFit/>
          </a:bodyPr>
          <a:lstStyle/>
          <a:p>
            <a:r>
              <a:rPr lang="en-US" sz="1000" dirty="0">
                <a:latin typeface="Roboto Condensed Light" panose="02000000000000000000" pitchFamily="2" charset="0"/>
                <a:ea typeface="Roboto Condensed Light" panose="02000000000000000000" pitchFamily="2" charset="0"/>
              </a:rPr>
              <a:t>© 2018 MIRADOR HOLDINGS LIMITED</a:t>
            </a:r>
          </a:p>
        </p:txBody>
      </p:sp>
      <p:sp>
        <p:nvSpPr>
          <p:cNvPr id="14" name="TextBox 13">
            <a:extLst>
              <a:ext uri="{FF2B5EF4-FFF2-40B4-BE49-F238E27FC236}">
                <a16:creationId xmlns:a16="http://schemas.microsoft.com/office/drawing/2014/main" id="{5410CCDD-4062-2244-9226-76AE177B7BFE}"/>
              </a:ext>
            </a:extLst>
          </p:cNvPr>
          <p:cNvSpPr txBox="1"/>
          <p:nvPr/>
        </p:nvSpPr>
        <p:spPr>
          <a:xfrm>
            <a:off x="0" y="6502185"/>
            <a:ext cx="3352801" cy="246221"/>
          </a:xfrm>
          <a:prstGeom prst="rect">
            <a:avLst/>
          </a:prstGeom>
          <a:noFill/>
        </p:spPr>
        <p:txBody>
          <a:bodyPr wrap="square" rtlCol="0">
            <a:spAutoFit/>
          </a:bodyPr>
          <a:lstStyle/>
          <a:p>
            <a:r>
              <a:rPr lang="en-US" sz="1000" dirty="0">
                <a:latin typeface="Roboto Condensed Light" panose="02000000000000000000" pitchFamily="2" charset="0"/>
                <a:ea typeface="Roboto Condensed Light" panose="02000000000000000000" pitchFamily="2" charset="0"/>
              </a:rPr>
              <a:t>© 2018 MIRADOR HOLDINGS LIMITED</a:t>
            </a:r>
          </a:p>
        </p:txBody>
      </p:sp>
      <p:sp>
        <p:nvSpPr>
          <p:cNvPr id="3" name="Picture Placeholder 2">
            <a:extLst>
              <a:ext uri="{FF2B5EF4-FFF2-40B4-BE49-F238E27FC236}">
                <a16:creationId xmlns:a16="http://schemas.microsoft.com/office/drawing/2014/main" id="{0A7EA1E7-36E3-844D-AA26-84D0282DC68E}"/>
              </a:ext>
            </a:extLst>
          </p:cNvPr>
          <p:cNvSpPr>
            <a:spLocks noGrp="1"/>
          </p:cNvSpPr>
          <p:nvPr>
            <p:ph type="pic" sz="quarter" idx="10"/>
          </p:nvPr>
        </p:nvSpPr>
        <p:spPr/>
        <p:txBody>
          <a:bodyPr/>
          <a:lstStyle/>
          <a:p>
            <a:endParaRPr lang="en-GB"/>
          </a:p>
        </p:txBody>
      </p:sp>
      <p:pic>
        <p:nvPicPr>
          <p:cNvPr id="16" name="Picture Placeholder 14">
            <a:extLst>
              <a:ext uri="{FF2B5EF4-FFF2-40B4-BE49-F238E27FC236}">
                <a16:creationId xmlns:a16="http://schemas.microsoft.com/office/drawing/2014/main" id="{CB7836CC-2214-7041-A30F-3D998B427D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600"/>
            <a:ext cx="6096000" cy="3462200"/>
          </a:xfrm>
          <a:prstGeom prst="rect">
            <a:avLst/>
          </a:prstGeom>
          <a:solidFill>
            <a:schemeClr val="bg1"/>
          </a:solidFill>
          <a:ln>
            <a:noFill/>
          </a:ln>
        </p:spPr>
      </p:pic>
      <p:pic>
        <p:nvPicPr>
          <p:cNvPr id="18" name="Picture Placeholder 18">
            <a:extLst>
              <a:ext uri="{FF2B5EF4-FFF2-40B4-BE49-F238E27FC236}">
                <a16:creationId xmlns:a16="http://schemas.microsoft.com/office/drawing/2014/main" id="{4A77BF7A-AF48-4C4E-96B0-99DC4B14C0A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1897" y="3445600"/>
            <a:ext cx="6096000" cy="3429000"/>
          </a:xfrm>
          <a:solidFill>
            <a:schemeClr val="bg1"/>
          </a:solidFill>
        </p:spPr>
      </p:pic>
    </p:spTree>
    <p:extLst>
      <p:ext uri="{BB962C8B-B14F-4D97-AF65-F5344CB8AC3E}">
        <p14:creationId xmlns:p14="http://schemas.microsoft.com/office/powerpoint/2010/main" val="120187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41DA9-AF1E-4736-348F-4821052DDA61}"/>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497525C-9DDA-D84E-8728-D4FA637AA499}"/>
              </a:ext>
            </a:extLst>
          </p:cNvPr>
          <p:cNvSpPr txBox="1"/>
          <p:nvPr/>
        </p:nvSpPr>
        <p:spPr>
          <a:xfrm>
            <a:off x="0" y="6502185"/>
            <a:ext cx="3352801" cy="246221"/>
          </a:xfrm>
          <a:prstGeom prst="rect">
            <a:avLst/>
          </a:prstGeom>
          <a:noFill/>
        </p:spPr>
        <p:txBody>
          <a:bodyPr wrap="square" rtlCol="0">
            <a:spAutoFit/>
          </a:bodyPr>
          <a:lstStyle/>
          <a:p>
            <a:r>
              <a:rPr lang="en-US" sz="1000" dirty="0">
                <a:latin typeface="Roboto Condensed Light" panose="02000000000000000000" pitchFamily="2" charset="0"/>
                <a:ea typeface="Roboto Condensed Light" panose="02000000000000000000" pitchFamily="2" charset="0"/>
              </a:rPr>
              <a:t>© 2018 MIRADOR HOLDINGS LIMITED</a:t>
            </a:r>
          </a:p>
        </p:txBody>
      </p:sp>
      <p:sp>
        <p:nvSpPr>
          <p:cNvPr id="11" name="TextBox 10">
            <a:extLst>
              <a:ext uri="{FF2B5EF4-FFF2-40B4-BE49-F238E27FC236}">
                <a16:creationId xmlns:a16="http://schemas.microsoft.com/office/drawing/2014/main" id="{52DA16C8-A9FF-C64D-8D4D-CDF2DB6B74BE}"/>
              </a:ext>
            </a:extLst>
          </p:cNvPr>
          <p:cNvSpPr txBox="1"/>
          <p:nvPr/>
        </p:nvSpPr>
        <p:spPr>
          <a:xfrm>
            <a:off x="152400" y="6654585"/>
            <a:ext cx="3352801" cy="246221"/>
          </a:xfrm>
          <a:prstGeom prst="rect">
            <a:avLst/>
          </a:prstGeom>
          <a:noFill/>
        </p:spPr>
        <p:txBody>
          <a:bodyPr wrap="square" rtlCol="0">
            <a:spAutoFit/>
          </a:bodyPr>
          <a:lstStyle/>
          <a:p>
            <a:r>
              <a:rPr lang="en-US" sz="1000" dirty="0">
                <a:latin typeface="Roboto Condensed Light" panose="02000000000000000000" pitchFamily="2" charset="0"/>
                <a:ea typeface="Roboto Condensed Light" panose="02000000000000000000" pitchFamily="2" charset="0"/>
              </a:rPr>
              <a:t>© 2018 MIRADOR HOLDINGS LIMITED</a:t>
            </a:r>
          </a:p>
        </p:txBody>
      </p:sp>
      <p:pic>
        <p:nvPicPr>
          <p:cNvPr id="15" name="Picture Placeholder 14">
            <a:extLst>
              <a:ext uri="{FF2B5EF4-FFF2-40B4-BE49-F238E27FC236}">
                <a16:creationId xmlns:a16="http://schemas.microsoft.com/office/drawing/2014/main" id="{64E8F9FC-3508-664D-A034-862CD4C15E7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1897" y="0"/>
            <a:ext cx="6096000" cy="3429000"/>
          </a:xfrm>
          <a:solidFill>
            <a:schemeClr val="bg1"/>
          </a:solidFill>
        </p:spPr>
      </p:pic>
      <p:pic>
        <p:nvPicPr>
          <p:cNvPr id="19" name="Picture Placeholder 18">
            <a:extLst>
              <a:ext uri="{FF2B5EF4-FFF2-40B4-BE49-F238E27FC236}">
                <a16:creationId xmlns:a16="http://schemas.microsoft.com/office/drawing/2014/main" id="{62711CD0-7A61-4F46-B201-15289A273E8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1" y="3429000"/>
            <a:ext cx="6094103" cy="3429000"/>
          </a:xfrm>
          <a:solidFill>
            <a:schemeClr val="bg1"/>
          </a:solidFill>
        </p:spPr>
      </p:pic>
      <p:sp>
        <p:nvSpPr>
          <p:cNvPr id="18" name="TextBox 17">
            <a:extLst>
              <a:ext uri="{FF2B5EF4-FFF2-40B4-BE49-F238E27FC236}">
                <a16:creationId xmlns:a16="http://schemas.microsoft.com/office/drawing/2014/main" id="{04209358-D4A2-AF40-B3C2-81C205AEB5BE}"/>
              </a:ext>
            </a:extLst>
          </p:cNvPr>
          <p:cNvSpPr txBox="1"/>
          <p:nvPr/>
        </p:nvSpPr>
        <p:spPr>
          <a:xfrm>
            <a:off x="6306043" y="2799562"/>
            <a:ext cx="5704725" cy="2277098"/>
          </a:xfrm>
          <a:prstGeom prst="rect">
            <a:avLst/>
          </a:prstGeom>
          <a:noFill/>
        </p:spPr>
        <p:txBody>
          <a:bodyPr wrap="square" rtlCol="0">
            <a:spAutoFit/>
          </a:bodyPr>
          <a:lstStyle/>
          <a:p>
            <a:pPr>
              <a:lnSpc>
                <a:spcPct val="150000"/>
              </a:lnSpc>
            </a:pPr>
            <a:r>
              <a:rPr lang="en-US" sz="1200" b="1" dirty="0">
                <a:solidFill>
                  <a:srgbClr val="FB3DA6"/>
                </a:solidFill>
                <a:latin typeface="Montserrat Semi" charset="0"/>
                <a:ea typeface="Montserrat Semi" charset="0"/>
                <a:cs typeface="Montserrat Semi" charset="0"/>
              </a:rPr>
              <a:t>BRIGHT PINK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1B1110</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5060565381889</a:t>
            </a:r>
          </a:p>
          <a:p>
            <a:pPr>
              <a:lnSpc>
                <a:spcPct val="150000"/>
              </a:lnSpc>
            </a:pPr>
            <a:r>
              <a:rPr lang="en-US" sz="1200" b="1" dirty="0">
                <a:solidFill>
                  <a:srgbClr val="FB3DA6"/>
                </a:solidFill>
                <a:latin typeface="Montserrat Semi" charset="0"/>
                <a:ea typeface="Montserrat Semi" charset="0"/>
                <a:cs typeface="Montserrat Semi" charset="0"/>
              </a:rPr>
              <a:t>ORANGE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1B1111</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5060565381896</a:t>
            </a:r>
          </a:p>
          <a:p>
            <a:pPr>
              <a:lnSpc>
                <a:spcPct val="150000"/>
              </a:lnSpc>
            </a:pPr>
            <a:r>
              <a:rPr lang="en-US" sz="1200" b="1" dirty="0">
                <a:solidFill>
                  <a:srgbClr val="FB3DA6"/>
                </a:solidFill>
                <a:latin typeface="Montserrat Semi" charset="0"/>
                <a:ea typeface="Montserrat Semi" charset="0"/>
                <a:cs typeface="Montserrat Semi" charset="0"/>
              </a:rPr>
              <a:t>CHERRY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1B1112</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5060565381902</a:t>
            </a:r>
          </a:p>
          <a:p>
            <a:pPr>
              <a:lnSpc>
                <a:spcPct val="150000"/>
              </a:lnSpc>
            </a:pPr>
            <a:r>
              <a:rPr lang="en-US" sz="1200" b="1" dirty="0">
                <a:solidFill>
                  <a:srgbClr val="FB3DA6"/>
                </a:solidFill>
                <a:latin typeface="Montserrat Semi" charset="0"/>
                <a:ea typeface="Montserrat Semi" charset="0"/>
                <a:cs typeface="Montserrat Semi" charset="0"/>
              </a:rPr>
              <a:t>FUCHSIA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1B1113</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5060565381919</a:t>
            </a:r>
          </a:p>
          <a:p>
            <a:pPr>
              <a:lnSpc>
                <a:spcPct val="150000"/>
              </a:lnSpc>
            </a:pPr>
            <a:r>
              <a:rPr lang="en-US" sz="1200" b="1" dirty="0">
                <a:solidFill>
                  <a:srgbClr val="FB3DA6"/>
                </a:solidFill>
                <a:latin typeface="Montserrat Semi" charset="0"/>
                <a:ea typeface="Montserrat Semi" charset="0"/>
                <a:cs typeface="Montserrat Semi" charset="0"/>
              </a:rPr>
              <a:t>BRIGHT RED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1B1114</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5060565381926</a:t>
            </a:r>
          </a:p>
          <a:p>
            <a:pPr>
              <a:lnSpc>
                <a:spcPct val="150000"/>
              </a:lnSpc>
            </a:pPr>
            <a:r>
              <a:rPr lang="en-US" sz="1200" b="1" dirty="0">
                <a:solidFill>
                  <a:srgbClr val="FB3DA6"/>
                </a:solidFill>
                <a:latin typeface="Montserrat Semi" charset="0"/>
                <a:ea typeface="Montserrat Semi" charset="0"/>
                <a:cs typeface="Montserrat Semi" charset="0"/>
              </a:rPr>
              <a:t>VIOLET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1B1115</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5060565381933</a:t>
            </a:r>
          </a:p>
          <a:p>
            <a:pPr>
              <a:lnSpc>
                <a:spcPct val="150000"/>
              </a:lnSpc>
            </a:pPr>
            <a:r>
              <a:rPr lang="en-US" sz="1200" b="1" dirty="0">
                <a:solidFill>
                  <a:srgbClr val="FB3DA6"/>
                </a:solidFill>
                <a:latin typeface="Montserrat Semi" charset="0"/>
                <a:ea typeface="Montserrat Semi" charset="0"/>
                <a:cs typeface="Montserrat Semi" charset="0"/>
              </a:rPr>
              <a:t>SANGRIA</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1B1116</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5060565382251</a:t>
            </a:r>
          </a:p>
          <a:p>
            <a:pPr>
              <a:lnSpc>
                <a:spcPct val="150000"/>
              </a:lnSpc>
            </a:pPr>
            <a:r>
              <a:rPr lang="en-US" sz="1200" b="1" dirty="0">
                <a:solidFill>
                  <a:srgbClr val="FB3DA6"/>
                </a:solidFill>
                <a:latin typeface="Montserrat Semi" charset="0"/>
                <a:ea typeface="Montserrat Semi" charset="0"/>
                <a:cs typeface="Montserrat Semi" charset="0"/>
              </a:rPr>
              <a:t>WARM CORAL</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1B1117</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5060565382268</a:t>
            </a:r>
          </a:p>
        </p:txBody>
      </p:sp>
      <p:sp>
        <p:nvSpPr>
          <p:cNvPr id="20" name="TextBox 19">
            <a:extLst>
              <a:ext uri="{FF2B5EF4-FFF2-40B4-BE49-F238E27FC236}">
                <a16:creationId xmlns:a16="http://schemas.microsoft.com/office/drawing/2014/main" id="{8B8740B5-9C51-1A42-888C-3C3A4414BD19}"/>
              </a:ext>
            </a:extLst>
          </p:cNvPr>
          <p:cNvSpPr txBox="1"/>
          <p:nvPr/>
        </p:nvSpPr>
        <p:spPr>
          <a:xfrm>
            <a:off x="6540220" y="525864"/>
            <a:ext cx="5236369" cy="646331"/>
          </a:xfrm>
          <a:prstGeom prst="rect">
            <a:avLst/>
          </a:prstGeom>
          <a:noFill/>
        </p:spPr>
        <p:txBody>
          <a:bodyPr wrap="square" rtlCol="0">
            <a:spAutoFit/>
          </a:bodyPr>
          <a:lstStyle/>
          <a:p>
            <a:pPr algn="ctr"/>
            <a:r>
              <a:rPr lang="en-US" sz="3600" b="1" spc="600" dirty="0">
                <a:solidFill>
                  <a:schemeClr val="bg1"/>
                </a:solidFill>
                <a:latin typeface="Montserrat Semi" charset="0"/>
                <a:ea typeface="Montserrat Semi" charset="0"/>
                <a:cs typeface="Montserrat Semi" charset="0"/>
              </a:rPr>
              <a:t>NUDE</a:t>
            </a:r>
          </a:p>
        </p:txBody>
      </p:sp>
      <p:sp>
        <p:nvSpPr>
          <p:cNvPr id="21" name="Rectangle 20">
            <a:extLst>
              <a:ext uri="{FF2B5EF4-FFF2-40B4-BE49-F238E27FC236}">
                <a16:creationId xmlns:a16="http://schemas.microsoft.com/office/drawing/2014/main" id="{6AC11194-9736-5143-9DA4-EF4691A9C878}"/>
              </a:ext>
            </a:extLst>
          </p:cNvPr>
          <p:cNvSpPr/>
          <p:nvPr/>
        </p:nvSpPr>
        <p:spPr>
          <a:xfrm>
            <a:off x="6592331" y="1171296"/>
            <a:ext cx="5236369" cy="419923"/>
          </a:xfrm>
          <a:prstGeom prst="rect">
            <a:avLst/>
          </a:prstGeom>
        </p:spPr>
        <p:txBody>
          <a:bodyPr wrap="square">
            <a:spAutoFit/>
          </a:bodyPr>
          <a:lstStyle/>
          <a:p>
            <a:pPr algn="ctr">
              <a:lnSpc>
                <a:spcPct val="150000"/>
              </a:lnSpc>
              <a:defRPr/>
            </a:pPr>
            <a:r>
              <a:rPr lang="en-US" sz="1600" spc="300" dirty="0">
                <a:solidFill>
                  <a:srgbClr val="FAE733"/>
                </a:solidFill>
                <a:latin typeface="Roboto Medium" panose="02000000000000000000" pitchFamily="2" charset="0"/>
                <a:ea typeface="Roboto Medium" panose="02000000000000000000" pitchFamily="2" charset="0"/>
                <a:cs typeface="Roboto Thin" charset="0"/>
              </a:rPr>
              <a:t>MATTE LIPSTICK</a:t>
            </a:r>
          </a:p>
        </p:txBody>
      </p:sp>
      <p:sp>
        <p:nvSpPr>
          <p:cNvPr id="22" name="TextBox 21">
            <a:extLst>
              <a:ext uri="{FF2B5EF4-FFF2-40B4-BE49-F238E27FC236}">
                <a16:creationId xmlns:a16="http://schemas.microsoft.com/office/drawing/2014/main" id="{88A8459C-9BA7-C047-97DA-CE78DEBB695B}"/>
              </a:ext>
            </a:extLst>
          </p:cNvPr>
          <p:cNvSpPr txBox="1"/>
          <p:nvPr/>
        </p:nvSpPr>
        <p:spPr>
          <a:xfrm>
            <a:off x="6516087" y="1591219"/>
            <a:ext cx="5236369" cy="789319"/>
          </a:xfrm>
          <a:prstGeom prst="rect">
            <a:avLst/>
          </a:prstGeom>
          <a:noFill/>
        </p:spPr>
        <p:txBody>
          <a:bodyPr wrap="square" rtlCol="0">
            <a:spAutoFit/>
          </a:bodyPr>
          <a:lstStyle/>
          <a:p>
            <a:pPr algn="ctr">
              <a:lnSpc>
                <a:spcPct val="150000"/>
              </a:lnSpc>
            </a:pPr>
            <a:r>
              <a:rPr lang="en-US" sz="1600" b="1" spc="600" dirty="0">
                <a:solidFill>
                  <a:srgbClr val="21C0F8"/>
                </a:solidFill>
                <a:latin typeface="Montserrat Semi" charset="0"/>
                <a:ea typeface="Montserrat Semi" charset="0"/>
                <a:cs typeface="Montserrat Semi" charset="0"/>
              </a:rPr>
              <a:t>8 COLOURS</a:t>
            </a:r>
          </a:p>
          <a:p>
            <a:pPr algn="ctr">
              <a:lnSpc>
                <a:spcPct val="150000"/>
              </a:lnSpc>
            </a:pPr>
            <a:r>
              <a:rPr lang="en-US" sz="1600" b="1" spc="600" dirty="0">
                <a:solidFill>
                  <a:srgbClr val="21C0F8"/>
                </a:solidFill>
                <a:latin typeface="Montserrat Semi" charset="0"/>
                <a:ea typeface="Montserrat Semi" charset="0"/>
                <a:cs typeface="Montserrat Semi" charset="0"/>
              </a:rPr>
              <a:t>2.66 g ℮ EACH</a:t>
            </a:r>
          </a:p>
        </p:txBody>
      </p:sp>
    </p:spTree>
    <p:extLst>
      <p:ext uri="{BB962C8B-B14F-4D97-AF65-F5344CB8AC3E}">
        <p14:creationId xmlns:p14="http://schemas.microsoft.com/office/powerpoint/2010/main" val="194582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3D71AC-5C9C-8C9C-2B19-1316AB31A200}"/>
              </a:ext>
            </a:extLst>
          </p:cNvPr>
          <p:cNvSpPr/>
          <p:nvPr/>
        </p:nvSpPr>
        <p:spPr>
          <a:xfrm>
            <a:off x="5877017" y="0"/>
            <a:ext cx="6314983" cy="6858000"/>
          </a:xfrm>
          <a:prstGeom prst="rect">
            <a:avLst/>
          </a:prstGeom>
          <a:solidFill>
            <a:srgbClr val="002060"/>
          </a:solidFill>
          <a:ln>
            <a:solidFill>
              <a:srgbClr val="F84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497525C-9DDA-D84E-8728-D4FA637AA499}"/>
              </a:ext>
            </a:extLst>
          </p:cNvPr>
          <p:cNvSpPr txBox="1"/>
          <p:nvPr/>
        </p:nvSpPr>
        <p:spPr>
          <a:xfrm>
            <a:off x="0" y="65021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sp>
        <p:nvSpPr>
          <p:cNvPr id="11" name="TextBox 10">
            <a:extLst>
              <a:ext uri="{FF2B5EF4-FFF2-40B4-BE49-F238E27FC236}">
                <a16:creationId xmlns:a16="http://schemas.microsoft.com/office/drawing/2014/main" id="{52DA16C8-A9FF-C64D-8D4D-CDF2DB6B74BE}"/>
              </a:ext>
            </a:extLst>
          </p:cNvPr>
          <p:cNvSpPr txBox="1"/>
          <p:nvPr/>
        </p:nvSpPr>
        <p:spPr>
          <a:xfrm>
            <a:off x="152400" y="6654585"/>
            <a:ext cx="3352801" cy="246221"/>
          </a:xfrm>
          <a:prstGeom prst="rect">
            <a:avLst/>
          </a:prstGeom>
          <a:noFill/>
        </p:spPr>
        <p:txBody>
          <a:bodyPr wrap="square" rtlCol="0">
            <a:spAutoFit/>
          </a:bodyPr>
          <a:lstStyle/>
          <a:p>
            <a:r>
              <a:rPr lang="en-US" sz="1000">
                <a:latin typeface="Roboto Condensed Light" panose="02000000000000000000" pitchFamily="2" charset="0"/>
                <a:ea typeface="Roboto Condensed Light" panose="02000000000000000000" pitchFamily="2" charset="0"/>
              </a:rPr>
              <a:t>© 2018 MIRADOR HOLDINGS LIMITED</a:t>
            </a:r>
          </a:p>
        </p:txBody>
      </p:sp>
      <p:pic>
        <p:nvPicPr>
          <p:cNvPr id="15" name="Picture Placeholder 14">
            <a:extLst>
              <a:ext uri="{FF2B5EF4-FFF2-40B4-BE49-F238E27FC236}">
                <a16:creationId xmlns:a16="http://schemas.microsoft.com/office/drawing/2014/main" id="{64E8F9FC-3508-664D-A034-862CD4C15E7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1897" y="0"/>
            <a:ext cx="6096000" cy="3429000"/>
          </a:xfrm>
          <a:solidFill>
            <a:schemeClr val="bg1"/>
          </a:solidFill>
        </p:spPr>
      </p:pic>
      <p:pic>
        <p:nvPicPr>
          <p:cNvPr id="19" name="Picture Placeholder 18">
            <a:extLst>
              <a:ext uri="{FF2B5EF4-FFF2-40B4-BE49-F238E27FC236}">
                <a16:creationId xmlns:a16="http://schemas.microsoft.com/office/drawing/2014/main" id="{62711CD0-7A61-4F46-B201-15289A273E8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1" y="3429000"/>
            <a:ext cx="6094103" cy="3429000"/>
          </a:xfrm>
          <a:solidFill>
            <a:schemeClr val="bg1"/>
          </a:solidFill>
        </p:spPr>
      </p:pic>
      <p:sp>
        <p:nvSpPr>
          <p:cNvPr id="18" name="TextBox 17">
            <a:extLst>
              <a:ext uri="{FF2B5EF4-FFF2-40B4-BE49-F238E27FC236}">
                <a16:creationId xmlns:a16="http://schemas.microsoft.com/office/drawing/2014/main" id="{04209358-D4A2-AF40-B3C2-81C205AEB5BE}"/>
              </a:ext>
            </a:extLst>
          </p:cNvPr>
          <p:cNvSpPr txBox="1"/>
          <p:nvPr/>
        </p:nvSpPr>
        <p:spPr>
          <a:xfrm>
            <a:off x="6306043" y="2799562"/>
            <a:ext cx="5704725" cy="2277098"/>
          </a:xfrm>
          <a:prstGeom prst="rect">
            <a:avLst/>
          </a:prstGeom>
          <a:noFill/>
        </p:spPr>
        <p:txBody>
          <a:bodyPr wrap="square" rtlCol="0">
            <a:spAutoFit/>
          </a:bodyPr>
          <a:lstStyle/>
          <a:p>
            <a:pPr>
              <a:lnSpc>
                <a:spcPct val="150000"/>
              </a:lnSpc>
            </a:pPr>
            <a:r>
              <a:rPr lang="en-US" sz="1200" b="1" dirty="0">
                <a:solidFill>
                  <a:srgbClr val="FB3DA6"/>
                </a:solidFill>
                <a:latin typeface="Montserrat Semi" charset="0"/>
                <a:ea typeface="Montserrat Semi" charset="0"/>
                <a:cs typeface="Montserrat Semi" charset="0"/>
              </a:rPr>
              <a:t>PINK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1B1120</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5060565381940</a:t>
            </a:r>
          </a:p>
          <a:p>
            <a:pPr>
              <a:lnSpc>
                <a:spcPct val="150000"/>
              </a:lnSpc>
            </a:pPr>
            <a:r>
              <a:rPr lang="en-US" sz="1200" b="1" dirty="0">
                <a:solidFill>
                  <a:srgbClr val="FB3DA6"/>
                </a:solidFill>
                <a:latin typeface="Montserrat Semi" charset="0"/>
                <a:ea typeface="Montserrat Semi" charset="0"/>
                <a:cs typeface="Montserrat Semi" charset="0"/>
              </a:rPr>
              <a:t>ORANGE FLAME</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1B1121</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5060565382282</a:t>
            </a:r>
          </a:p>
          <a:p>
            <a:pPr>
              <a:lnSpc>
                <a:spcPct val="150000"/>
              </a:lnSpc>
            </a:pPr>
            <a:r>
              <a:rPr lang="en-US" sz="1200" b="1" dirty="0">
                <a:solidFill>
                  <a:srgbClr val="FB3DA6"/>
                </a:solidFill>
                <a:latin typeface="Montserrat Semi" charset="0"/>
                <a:ea typeface="Montserrat Semi" charset="0"/>
                <a:cs typeface="Montserrat Semi" charset="0"/>
              </a:rPr>
              <a:t>BARE</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1B1122</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5060565382299</a:t>
            </a:r>
          </a:p>
          <a:p>
            <a:pPr>
              <a:lnSpc>
                <a:spcPct val="150000"/>
              </a:lnSpc>
            </a:pPr>
            <a:r>
              <a:rPr lang="en-US" sz="1200" b="1" dirty="0">
                <a:solidFill>
                  <a:srgbClr val="FB3DA6"/>
                </a:solidFill>
                <a:latin typeface="Montserrat Semi" charset="0"/>
                <a:ea typeface="Montserrat Semi" charset="0"/>
                <a:cs typeface="Montserrat Semi" charset="0"/>
              </a:rPr>
              <a:t>CORAL</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1B1123</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5060565382305</a:t>
            </a:r>
          </a:p>
          <a:p>
            <a:pPr>
              <a:lnSpc>
                <a:spcPct val="150000"/>
              </a:lnSpc>
            </a:pPr>
            <a:r>
              <a:rPr lang="en-US" sz="1200" b="1" dirty="0">
                <a:solidFill>
                  <a:srgbClr val="FB3DA6"/>
                </a:solidFill>
                <a:latin typeface="Montserrat Semi" charset="0"/>
                <a:ea typeface="Montserrat Semi" charset="0"/>
                <a:cs typeface="Montserrat Semi" charset="0"/>
              </a:rPr>
              <a:t>RASPBERRY</a:t>
            </a:r>
            <a:r>
              <a:rPr lang="en-US" sz="1000" b="1" baseline="30000" dirty="0">
                <a:solidFill>
                  <a:schemeClr val="bg1"/>
                </a:solidFill>
                <a:latin typeface="Montserrat Semi" charset="0"/>
                <a:ea typeface="Montserrat Semi" charset="0"/>
                <a:cs typeface="Montserrat Semi" charset="0"/>
              </a:rPr>
              <a:t>NEW	</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1B1124</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5060565382312</a:t>
            </a:r>
          </a:p>
          <a:p>
            <a:pPr>
              <a:lnSpc>
                <a:spcPct val="150000"/>
              </a:lnSpc>
            </a:pPr>
            <a:r>
              <a:rPr lang="en-US" sz="1200" b="1" dirty="0">
                <a:solidFill>
                  <a:srgbClr val="FB3DA6"/>
                </a:solidFill>
                <a:latin typeface="Montserrat Semi" charset="0"/>
                <a:ea typeface="Montserrat Semi" charset="0"/>
                <a:cs typeface="Montserrat Semi" charset="0"/>
              </a:rPr>
              <a:t>ROSE</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1B1125</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5060565382329</a:t>
            </a:r>
          </a:p>
          <a:p>
            <a:pPr>
              <a:lnSpc>
                <a:spcPct val="150000"/>
              </a:lnSpc>
            </a:pPr>
            <a:r>
              <a:rPr lang="en-US" sz="1200" b="1" dirty="0">
                <a:solidFill>
                  <a:srgbClr val="FB3DA6"/>
                </a:solidFill>
                <a:latin typeface="Montserrat Semi" charset="0"/>
                <a:ea typeface="Montserrat Semi" charset="0"/>
                <a:cs typeface="Montserrat Semi" charset="0"/>
              </a:rPr>
              <a:t>FUCHSIA</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1B1126</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5060565382336</a:t>
            </a:r>
          </a:p>
          <a:p>
            <a:pPr>
              <a:lnSpc>
                <a:spcPct val="150000"/>
              </a:lnSpc>
            </a:pPr>
            <a:r>
              <a:rPr lang="en-US" sz="1200" b="1" dirty="0">
                <a:solidFill>
                  <a:srgbClr val="FB3DA6"/>
                </a:solidFill>
                <a:latin typeface="Montserrat Semi" charset="0"/>
                <a:ea typeface="Montserrat Semi" charset="0"/>
                <a:cs typeface="Montserrat Semi" charset="0"/>
              </a:rPr>
              <a:t>NUDE</a:t>
            </a:r>
            <a:r>
              <a:rPr lang="en-US" sz="1000" b="1" baseline="30000" dirty="0">
                <a:solidFill>
                  <a:schemeClr val="bg1"/>
                </a:solidFill>
                <a:latin typeface="Montserrat Semi" charset="0"/>
                <a:ea typeface="Montserrat Semi" charset="0"/>
                <a:cs typeface="Montserrat Semi" charset="0"/>
              </a:rPr>
              <a:t>NEW</a:t>
            </a:r>
            <a:r>
              <a:rPr lang="en-US" sz="1200" b="1" dirty="0">
                <a:solidFill>
                  <a:srgbClr val="FB3DA6"/>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ITEM CODE: </a:t>
            </a:r>
            <a:r>
              <a:rPr lang="en-US" sz="1200" b="1" dirty="0">
                <a:solidFill>
                  <a:srgbClr val="FB3DA6"/>
                </a:solidFill>
                <a:latin typeface="Montserrat Semi" charset="0"/>
                <a:ea typeface="Montserrat Semi" charset="0"/>
                <a:cs typeface="Montserrat Semi" charset="0"/>
              </a:rPr>
              <a:t>1B1127</a:t>
            </a:r>
            <a:r>
              <a:rPr lang="en-US" sz="1200" b="1" dirty="0">
                <a:solidFill>
                  <a:schemeClr val="bg1"/>
                </a:solidFill>
                <a:latin typeface="Montserrat Semi" charset="0"/>
                <a:ea typeface="Montserrat Semi" charset="0"/>
                <a:cs typeface="Montserrat Semi" charset="0"/>
              </a:rPr>
              <a:t>	</a:t>
            </a:r>
            <a:r>
              <a:rPr lang="en-US" sz="1200" b="1" dirty="0">
                <a:solidFill>
                  <a:schemeClr val="accent3">
                    <a:lumMod val="75000"/>
                  </a:schemeClr>
                </a:solidFill>
                <a:latin typeface="Montserrat Semi" charset="0"/>
                <a:ea typeface="Montserrat Semi" charset="0"/>
                <a:cs typeface="Montserrat Semi" charset="0"/>
              </a:rPr>
              <a:t>UPC: </a:t>
            </a:r>
            <a:r>
              <a:rPr lang="en-US" sz="1200" b="1" dirty="0">
                <a:solidFill>
                  <a:srgbClr val="FB3DA6"/>
                </a:solidFill>
                <a:latin typeface="Montserrat Semi" charset="0"/>
                <a:ea typeface="Montserrat Semi" charset="0"/>
                <a:cs typeface="Montserrat Semi" charset="0"/>
              </a:rPr>
              <a:t>5060565382343</a:t>
            </a:r>
          </a:p>
        </p:txBody>
      </p:sp>
      <p:sp>
        <p:nvSpPr>
          <p:cNvPr id="20" name="TextBox 19">
            <a:extLst>
              <a:ext uri="{FF2B5EF4-FFF2-40B4-BE49-F238E27FC236}">
                <a16:creationId xmlns:a16="http://schemas.microsoft.com/office/drawing/2014/main" id="{8B8740B5-9C51-1A42-888C-3C3A4414BD19}"/>
              </a:ext>
            </a:extLst>
          </p:cNvPr>
          <p:cNvSpPr txBox="1"/>
          <p:nvPr/>
        </p:nvSpPr>
        <p:spPr>
          <a:xfrm>
            <a:off x="6540220" y="525864"/>
            <a:ext cx="5236369" cy="646331"/>
          </a:xfrm>
          <a:prstGeom prst="rect">
            <a:avLst/>
          </a:prstGeom>
          <a:noFill/>
        </p:spPr>
        <p:txBody>
          <a:bodyPr wrap="square" rtlCol="0">
            <a:spAutoFit/>
          </a:bodyPr>
          <a:lstStyle/>
          <a:p>
            <a:pPr algn="ctr"/>
            <a:r>
              <a:rPr lang="en-US" sz="3600" b="1" spc="600">
                <a:solidFill>
                  <a:schemeClr val="bg1"/>
                </a:solidFill>
                <a:latin typeface="Montserrat Semi" charset="0"/>
                <a:ea typeface="Montserrat Semi" charset="0"/>
                <a:cs typeface="Montserrat Semi" charset="0"/>
              </a:rPr>
              <a:t>DOUBLE-D</a:t>
            </a:r>
          </a:p>
        </p:txBody>
      </p:sp>
      <p:sp>
        <p:nvSpPr>
          <p:cNvPr id="21" name="Rectangle 20">
            <a:extLst>
              <a:ext uri="{FF2B5EF4-FFF2-40B4-BE49-F238E27FC236}">
                <a16:creationId xmlns:a16="http://schemas.microsoft.com/office/drawing/2014/main" id="{6AC11194-9736-5143-9DA4-EF4691A9C878}"/>
              </a:ext>
            </a:extLst>
          </p:cNvPr>
          <p:cNvSpPr/>
          <p:nvPr/>
        </p:nvSpPr>
        <p:spPr>
          <a:xfrm>
            <a:off x="6592331" y="1171296"/>
            <a:ext cx="5236369" cy="419923"/>
          </a:xfrm>
          <a:prstGeom prst="rect">
            <a:avLst/>
          </a:prstGeom>
        </p:spPr>
        <p:txBody>
          <a:bodyPr wrap="square">
            <a:spAutoFit/>
          </a:bodyPr>
          <a:lstStyle/>
          <a:p>
            <a:pPr algn="ctr">
              <a:lnSpc>
                <a:spcPct val="150000"/>
              </a:lnSpc>
              <a:defRPr/>
            </a:pPr>
            <a:r>
              <a:rPr lang="en-US" sz="1600" spc="300">
                <a:solidFill>
                  <a:srgbClr val="FAE733"/>
                </a:solidFill>
                <a:latin typeface="Roboto Medium" panose="02000000000000000000" pitchFamily="2" charset="0"/>
                <a:ea typeface="Roboto Medium" panose="02000000000000000000" pitchFamily="2" charset="0"/>
                <a:cs typeface="Roboto Thin" charset="0"/>
              </a:rPr>
              <a:t>TWO-TONE LIPSTICK</a:t>
            </a:r>
          </a:p>
        </p:txBody>
      </p:sp>
      <p:sp>
        <p:nvSpPr>
          <p:cNvPr id="22" name="TextBox 21">
            <a:extLst>
              <a:ext uri="{FF2B5EF4-FFF2-40B4-BE49-F238E27FC236}">
                <a16:creationId xmlns:a16="http://schemas.microsoft.com/office/drawing/2014/main" id="{88A8459C-9BA7-C047-97DA-CE78DEBB695B}"/>
              </a:ext>
            </a:extLst>
          </p:cNvPr>
          <p:cNvSpPr txBox="1"/>
          <p:nvPr/>
        </p:nvSpPr>
        <p:spPr>
          <a:xfrm>
            <a:off x="6516087" y="1591219"/>
            <a:ext cx="5236369" cy="789319"/>
          </a:xfrm>
          <a:prstGeom prst="rect">
            <a:avLst/>
          </a:prstGeom>
          <a:noFill/>
        </p:spPr>
        <p:txBody>
          <a:bodyPr wrap="square" rtlCol="0">
            <a:spAutoFit/>
          </a:bodyPr>
          <a:lstStyle/>
          <a:p>
            <a:pPr algn="ctr">
              <a:lnSpc>
                <a:spcPct val="150000"/>
              </a:lnSpc>
            </a:pPr>
            <a:r>
              <a:rPr lang="en-US" sz="1600" b="1" spc="600">
                <a:solidFill>
                  <a:srgbClr val="21C0F8"/>
                </a:solidFill>
                <a:latin typeface="Montserrat Semi" charset="0"/>
                <a:ea typeface="Montserrat Semi" charset="0"/>
                <a:cs typeface="Montserrat Semi" charset="0"/>
              </a:rPr>
              <a:t>8 COLOURS</a:t>
            </a:r>
          </a:p>
          <a:p>
            <a:pPr algn="ctr">
              <a:lnSpc>
                <a:spcPct val="150000"/>
              </a:lnSpc>
            </a:pPr>
            <a:r>
              <a:rPr lang="en-US" sz="1600" b="1" spc="600">
                <a:solidFill>
                  <a:srgbClr val="21C0F8"/>
                </a:solidFill>
                <a:latin typeface="Montserrat Semi" charset="0"/>
                <a:ea typeface="Montserrat Semi" charset="0"/>
                <a:cs typeface="Montserrat Semi" charset="0"/>
              </a:rPr>
              <a:t>2.66 g ℮ EACH</a:t>
            </a:r>
          </a:p>
        </p:txBody>
      </p:sp>
    </p:spTree>
    <p:extLst>
      <p:ext uri="{BB962C8B-B14F-4D97-AF65-F5344CB8AC3E}">
        <p14:creationId xmlns:p14="http://schemas.microsoft.com/office/powerpoint/2010/main" val="1277387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1543</Words>
  <Application>Microsoft Office PowerPoint</Application>
  <PresentationFormat>Widescreen</PresentationFormat>
  <Paragraphs>214</Paragraphs>
  <Slides>22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Calibri Light</vt:lpstr>
      <vt:lpstr>Montserrat Semi</vt:lpstr>
      <vt:lpstr>Roboto</vt:lpstr>
      <vt:lpstr>Roboto Black</vt:lpstr>
      <vt:lpstr>Roboto Condensed Light</vt:lpstr>
      <vt:lpstr>Roboto Light</vt:lpstr>
      <vt:lpstr>Roboto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2026-05-12T09:07:52Z</dcterms:created>
  <dcterms:modified xsi:type="dcterms:W3CDTF">2026-05-12T09:07:55Z</dcterms:modified>
</cp:coreProperties>
</file>